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embeddedFontLst>
    <p:embeddedFont>
      <p:font typeface="Calibri (MS) Bold" panose="020B0604020202020204" charset="0"/>
      <p:regular r:id="rId29"/>
    </p:embeddedFont>
    <p:embeddedFont>
      <p:font typeface="Georgia Italics" panose="020B0604020202020204" charset="0"/>
      <p:regular r:id="rId30"/>
    </p:embeddedFont>
    <p:embeddedFont>
      <p:font typeface="Poppins" panose="00000500000000000000" pitchFamily="2" charset="-18"/>
      <p:regular r:id="rId31"/>
    </p:embeddedFont>
    <p:embeddedFont>
      <p:font typeface="Poppins Bold" panose="020B0604020202020204" charset="-18"/>
      <p:regular r:id="rId32"/>
    </p:embeddedFont>
    <p:embeddedFont>
      <p:font typeface="Poppins Bold Italics" panose="020B0604020202020204" charset="-18"/>
      <p:regular r:id="rId33"/>
    </p:embeddedFont>
    <p:embeddedFont>
      <p:font typeface="Poppins Italics" panose="020B0604020202020204" charset="-18"/>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1" d="100"/>
          <a:sy n="101" d="100"/>
        </p:scale>
        <p:origin x="65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jpeg"/><Relationship Id="rId10" Type="http://schemas.openxmlformats.org/officeDocument/2006/relationships/hyperlink" Target="https://www.ajpes.si/Registri/Drugi_registri/Prostovoljske_organizacije/Splosno" TargetMode="External"/><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2.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3.sv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20.sv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4.jpe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3.sv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3.sv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3.sv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Freeform 12"/>
          <p:cNvSpPr/>
          <p:nvPr/>
        </p:nvSpPr>
        <p:spPr>
          <a:xfrm>
            <a:off x="6427276" y="4503231"/>
            <a:ext cx="5806292" cy="3849305"/>
          </a:xfrm>
          <a:custGeom>
            <a:avLst/>
            <a:gdLst/>
            <a:ahLst/>
            <a:cxnLst/>
            <a:rect l="l" t="t" r="r" b="b"/>
            <a:pathLst>
              <a:path w="5806292" h="3849305">
                <a:moveTo>
                  <a:pt x="0" y="0"/>
                </a:moveTo>
                <a:lnTo>
                  <a:pt x="5806293" y="0"/>
                </a:lnTo>
                <a:lnTo>
                  <a:pt x="5806293" y="3849305"/>
                </a:lnTo>
                <a:lnTo>
                  <a:pt x="0" y="3849305"/>
                </a:lnTo>
                <a:lnTo>
                  <a:pt x="0" y="0"/>
                </a:lnTo>
                <a:close/>
              </a:path>
            </a:pathLst>
          </a:custGeom>
          <a:blipFill>
            <a:blip r:embed="rId9"/>
            <a:stretch>
              <a:fillRect l="-701" t="-220" b="-220"/>
            </a:stretch>
          </a:blipFill>
        </p:spPr>
        <p:txBody>
          <a:bodyPr/>
          <a:lstStyle/>
          <a:p>
            <a:endParaRPr lang="sl-SI"/>
          </a:p>
        </p:txBody>
      </p:sp>
      <p:sp>
        <p:nvSpPr>
          <p:cNvPr id="13" name="TextBox 13"/>
          <p:cNvSpPr txBox="1"/>
          <p:nvPr/>
        </p:nvSpPr>
        <p:spPr>
          <a:xfrm>
            <a:off x="1048770" y="2099121"/>
            <a:ext cx="16190460" cy="2070735"/>
          </a:xfrm>
          <a:prstGeom prst="rect">
            <a:avLst/>
          </a:prstGeom>
        </p:spPr>
        <p:txBody>
          <a:bodyPr lIns="0" tIns="0" rIns="0" bIns="0" rtlCol="0" anchor="t">
            <a:spAutoFit/>
          </a:bodyPr>
          <a:lstStyle/>
          <a:p>
            <a:pPr marL="0" lvl="0" indent="0" algn="ctr">
              <a:lnSpc>
                <a:spcPts val="3510"/>
              </a:lnSpc>
            </a:pPr>
            <a:r>
              <a:rPr lang="en-US" sz="2700" b="1">
                <a:solidFill>
                  <a:srgbClr val="32488C"/>
                </a:solidFill>
                <a:latin typeface="Poppins Bold"/>
                <a:ea typeface="Poppins Bold"/>
                <a:cs typeface="Poppins Bold"/>
                <a:sym typeface="Poppins Bold"/>
              </a:rPr>
              <a:t>4. javni p</a:t>
            </a:r>
            <a:r>
              <a:rPr lang="en-US" sz="2700" b="1" u="none" strike="noStrike">
                <a:solidFill>
                  <a:srgbClr val="32488C"/>
                </a:solidFill>
                <a:latin typeface="Poppins Bold"/>
                <a:ea typeface="Poppins Bold"/>
                <a:cs typeface="Poppins Bold"/>
                <a:sym typeface="Poppins Bold"/>
              </a:rPr>
              <a:t>oziv za izbor projektov </a:t>
            </a:r>
          </a:p>
          <a:p>
            <a:pPr marL="0" lvl="0" indent="0" algn="ctr">
              <a:lnSpc>
                <a:spcPts val="3510"/>
              </a:lnSpc>
            </a:pPr>
            <a:r>
              <a:rPr lang="en-US" sz="2700" b="1" u="none" strike="noStrike">
                <a:solidFill>
                  <a:srgbClr val="32488C"/>
                </a:solidFill>
                <a:latin typeface="Poppins Bold"/>
                <a:ea typeface="Poppins Bold"/>
                <a:cs typeface="Poppins Bold"/>
                <a:sym typeface="Poppins Bold"/>
              </a:rPr>
              <a:t>za uresničevanje Strategije lokalnega razvoja </a:t>
            </a:r>
          </a:p>
          <a:p>
            <a:pPr marL="0" lvl="0" indent="0" algn="ctr">
              <a:lnSpc>
                <a:spcPts val="3510"/>
              </a:lnSpc>
            </a:pPr>
            <a:r>
              <a:rPr lang="en-US" sz="2700" b="1" u="none" strike="noStrike">
                <a:solidFill>
                  <a:srgbClr val="32488C"/>
                </a:solidFill>
                <a:latin typeface="Poppins Bold"/>
                <a:ea typeface="Poppins Bold"/>
                <a:cs typeface="Poppins Bold"/>
                <a:sym typeface="Poppins Bold"/>
              </a:rPr>
              <a:t>na območju LAS STIK v programskem obdobju 2021–2027</a:t>
            </a:r>
          </a:p>
          <a:p>
            <a:pPr marL="0" lvl="0" indent="0" algn="ctr">
              <a:lnSpc>
                <a:spcPts val="2340"/>
              </a:lnSpc>
            </a:pPr>
            <a:endParaRPr lang="en-US" sz="2700" b="1" u="none" strike="noStrike">
              <a:solidFill>
                <a:srgbClr val="32488C"/>
              </a:solidFill>
              <a:latin typeface="Poppins Bold"/>
              <a:ea typeface="Poppins Bold"/>
              <a:cs typeface="Poppins Bold"/>
              <a:sym typeface="Poppins Bold"/>
            </a:endParaRPr>
          </a:p>
          <a:p>
            <a:pPr marL="0" lvl="0" indent="0" algn="ctr">
              <a:lnSpc>
                <a:spcPts val="3510"/>
              </a:lnSpc>
            </a:pPr>
            <a:r>
              <a:rPr lang="en-US" sz="2700" b="1" u="none" strike="noStrike">
                <a:solidFill>
                  <a:srgbClr val="32488C"/>
                </a:solidFill>
                <a:latin typeface="Poppins Bold"/>
                <a:ea typeface="Poppins Bold"/>
                <a:cs typeface="Poppins Bold"/>
                <a:sym typeface="Poppins Bold"/>
              </a:rPr>
              <a:t>(ESRR)</a:t>
            </a:r>
          </a:p>
        </p:txBody>
      </p:sp>
      <p:sp>
        <p:nvSpPr>
          <p:cNvPr id="14" name="TextBox 14"/>
          <p:cNvSpPr txBox="1"/>
          <p:nvPr/>
        </p:nvSpPr>
        <p:spPr>
          <a:xfrm>
            <a:off x="1062588" y="8639516"/>
            <a:ext cx="16196712" cy="259714"/>
          </a:xfrm>
          <a:prstGeom prst="rect">
            <a:avLst/>
          </a:prstGeom>
        </p:spPr>
        <p:txBody>
          <a:bodyPr lIns="0" tIns="0" rIns="0" bIns="0" rtlCol="0" anchor="t">
            <a:spAutoFit/>
          </a:bodyPr>
          <a:lstStyle/>
          <a:p>
            <a:pPr algn="ctr">
              <a:lnSpc>
                <a:spcPts val="1960"/>
              </a:lnSpc>
              <a:spcBef>
                <a:spcPct val="0"/>
              </a:spcBef>
            </a:pPr>
            <a:r>
              <a:rPr lang="en-US" sz="1400">
                <a:solidFill>
                  <a:srgbClr val="32488C"/>
                </a:solidFill>
                <a:latin typeface="Poppins"/>
                <a:ea typeface="Poppins"/>
                <a:cs typeface="Poppins"/>
                <a:sym typeface="Poppins"/>
              </a:rPr>
              <a:t>Trebnje, junij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2307789" y="2671667"/>
            <a:ext cx="12631057" cy="5342890"/>
          </a:xfrm>
          <a:prstGeom prst="rect">
            <a:avLst/>
          </a:prstGeom>
        </p:spPr>
        <p:txBody>
          <a:bodyPr lIns="0" tIns="0" rIns="0" bIns="0" rtlCol="0" anchor="t">
            <a:spAutoFit/>
          </a:bodyPr>
          <a:lstStyle/>
          <a:p>
            <a:pPr algn="just">
              <a:lnSpc>
                <a:spcPts val="2659"/>
              </a:lnSpc>
            </a:pPr>
            <a:r>
              <a:rPr lang="en-US" sz="1899" spc="1">
                <a:solidFill>
                  <a:srgbClr val="000000"/>
                </a:solidFill>
                <a:latin typeface="Poppins"/>
                <a:ea typeface="Poppins"/>
                <a:cs typeface="Poppins"/>
                <a:sym typeface="Poppins"/>
              </a:rPr>
              <a:t>Prijavitelj in partnerji morajo za izvedbo projekta </a:t>
            </a:r>
            <a:r>
              <a:rPr lang="en-US" sz="1899" b="1" spc="1">
                <a:solidFill>
                  <a:srgbClr val="000000"/>
                </a:solidFill>
                <a:latin typeface="Poppins Bold"/>
                <a:ea typeface="Poppins Bold"/>
                <a:cs typeface="Poppins Bold"/>
                <a:sym typeface="Poppins Bold"/>
              </a:rPr>
              <a:t>pridobiti vsa potrebna soglasja in dovoljenja</a:t>
            </a:r>
            <a:r>
              <a:rPr lang="en-US" sz="1899" spc="1">
                <a:solidFill>
                  <a:srgbClr val="000000"/>
                </a:solidFill>
                <a:latin typeface="Poppins"/>
                <a:ea typeface="Poppins"/>
                <a:cs typeface="Poppins"/>
                <a:sym typeface="Poppins"/>
              </a:rPr>
              <a:t>, vključno </a:t>
            </a:r>
            <a:r>
              <a:rPr lang="en-US" sz="1899" b="1" spc="1">
                <a:solidFill>
                  <a:srgbClr val="000000"/>
                </a:solidFill>
                <a:latin typeface="Poppins Bold"/>
                <a:ea typeface="Poppins Bold"/>
                <a:cs typeface="Poppins Bold"/>
                <a:sym typeface="Poppins Bold"/>
              </a:rPr>
              <a:t>s pravnomočnim gradbenim dovoljenjem</a:t>
            </a:r>
            <a:r>
              <a:rPr lang="en-US" sz="1899" spc="1">
                <a:solidFill>
                  <a:srgbClr val="000000"/>
                </a:solidFill>
                <a:latin typeface="Poppins"/>
                <a:ea typeface="Poppins"/>
                <a:cs typeface="Poppins"/>
                <a:sym typeface="Poppins"/>
              </a:rPr>
              <a:t> (če je to potrebno v skladu z zakonom, ki ureja gradnje) kot jih za izvedbo projekta določa področna zakonodaja.</a:t>
            </a:r>
          </a:p>
          <a:p>
            <a:pPr algn="just">
              <a:lnSpc>
                <a:spcPts val="2659"/>
              </a:lnSpc>
            </a:pPr>
            <a:endParaRPr lang="en-US" sz="1899" spc="1">
              <a:solidFill>
                <a:srgbClr val="000000"/>
              </a:solidFill>
              <a:latin typeface="Poppins"/>
              <a:ea typeface="Poppins"/>
              <a:cs typeface="Poppins"/>
              <a:sym typeface="Poppins"/>
            </a:endParaRPr>
          </a:p>
          <a:p>
            <a:pPr algn="just">
              <a:lnSpc>
                <a:spcPts val="2659"/>
              </a:lnSpc>
            </a:pPr>
            <a:r>
              <a:rPr lang="en-US" sz="1899" spc="1">
                <a:solidFill>
                  <a:srgbClr val="000000"/>
                </a:solidFill>
                <a:latin typeface="Poppins"/>
                <a:ea typeface="Poppins"/>
                <a:cs typeface="Poppins"/>
                <a:sym typeface="Poppins"/>
              </a:rPr>
              <a:t>Pri tem je potrebno </a:t>
            </a:r>
            <a:r>
              <a:rPr lang="en-US" sz="1899" b="1" spc="1">
                <a:solidFill>
                  <a:srgbClr val="000000"/>
                </a:solidFill>
                <a:latin typeface="Poppins Bold"/>
                <a:ea typeface="Poppins Bold"/>
                <a:cs typeface="Poppins Bold"/>
                <a:sym typeface="Poppins Bold"/>
              </a:rPr>
              <a:t>upoštevati področno zakonodajo, odvisno od tega za kakšen tip projekta gre </a:t>
            </a:r>
            <a:r>
              <a:rPr lang="en-US" sz="1899" spc="1">
                <a:solidFill>
                  <a:srgbClr val="000000"/>
                </a:solidFill>
                <a:latin typeface="Poppins"/>
                <a:ea typeface="Poppins"/>
                <a:cs typeface="Poppins"/>
                <a:sym typeface="Poppins"/>
              </a:rPr>
              <a:t>(npr. pri gradnji je potrebno upoštevati zakon, ki ureja graditev objektov, pri posegih v kulturno dediščino je potrebno upoštevati zakonodajo s področja varovanja kulturne dediščine itd.).</a:t>
            </a:r>
          </a:p>
          <a:p>
            <a:pPr algn="just">
              <a:lnSpc>
                <a:spcPts val="2659"/>
              </a:lnSpc>
            </a:pPr>
            <a:endParaRPr lang="en-US" sz="1899" spc="1">
              <a:solidFill>
                <a:srgbClr val="000000"/>
              </a:solidFill>
              <a:latin typeface="Poppins"/>
              <a:ea typeface="Poppins"/>
              <a:cs typeface="Poppins"/>
              <a:sym typeface="Poppins"/>
            </a:endParaRPr>
          </a:p>
          <a:p>
            <a:pPr algn="just">
              <a:lnSpc>
                <a:spcPts val="2659"/>
              </a:lnSpc>
            </a:pPr>
            <a:r>
              <a:rPr lang="en-US" sz="1899" spc="1">
                <a:solidFill>
                  <a:srgbClr val="000000"/>
                </a:solidFill>
                <a:latin typeface="Poppins"/>
                <a:ea typeface="Poppins"/>
                <a:cs typeface="Poppins"/>
                <a:sym typeface="Poppins"/>
              </a:rPr>
              <a:t>Vsa potrebna dovoljenja oziroma soglasja, ki jih za izvedbo projektov določajo področni predpisi, morajo biti izdana </a:t>
            </a:r>
            <a:r>
              <a:rPr lang="en-US" sz="1899" b="1" spc="1">
                <a:solidFill>
                  <a:srgbClr val="000000"/>
                </a:solidFill>
                <a:latin typeface="Poppins Bold"/>
                <a:ea typeface="Poppins Bold"/>
                <a:cs typeface="Poppins Bold"/>
                <a:sym typeface="Poppins Bold"/>
              </a:rPr>
              <a:t>najpozneje do zaključka izbirnega postopka projektov na ravni odločanja</a:t>
            </a:r>
          </a:p>
          <a:p>
            <a:pPr algn="just">
              <a:lnSpc>
                <a:spcPts val="2659"/>
              </a:lnSpc>
            </a:pPr>
            <a:r>
              <a:rPr lang="en-US" sz="1899" b="1" spc="1">
                <a:solidFill>
                  <a:srgbClr val="000000"/>
                </a:solidFill>
                <a:latin typeface="Poppins Bold"/>
                <a:ea typeface="Poppins Bold"/>
                <a:cs typeface="Poppins Bold"/>
                <a:sym typeface="Poppins Bold"/>
              </a:rPr>
              <a:t>v LAS</a:t>
            </a:r>
            <a:r>
              <a:rPr lang="en-US" sz="1899" spc="1">
                <a:solidFill>
                  <a:srgbClr val="000000"/>
                </a:solidFill>
                <a:latin typeface="Poppins"/>
                <a:ea typeface="Poppins"/>
                <a:cs typeface="Poppins"/>
                <a:sym typeface="Poppins"/>
              </a:rPr>
              <a:t>. Če je za projekt predpisano gradbeno dovoljenje v skladu z zakonom, ki ureja graditev objektov, mora biti do zaključka izbirnega postopka projektov na ravni odločanja v LAS pridobljeno pravnomočno gradbeno dovoljenje.</a:t>
            </a:r>
          </a:p>
          <a:p>
            <a:pPr algn="just">
              <a:lnSpc>
                <a:spcPts val="2659"/>
              </a:lnSpc>
            </a:pPr>
            <a:endParaRPr lang="en-US" sz="1899" spc="1">
              <a:solidFill>
                <a:srgbClr val="000000"/>
              </a:solidFill>
              <a:latin typeface="Poppins"/>
              <a:ea typeface="Poppins"/>
              <a:cs typeface="Poppins"/>
              <a:sym typeface="Poppins"/>
            </a:endParaRPr>
          </a:p>
          <a:p>
            <a:pPr algn="just">
              <a:lnSpc>
                <a:spcPts val="2659"/>
              </a:lnSpc>
            </a:pPr>
            <a:r>
              <a:rPr lang="en-US" sz="1899" spc="1">
                <a:solidFill>
                  <a:srgbClr val="000000"/>
                </a:solidFill>
                <a:latin typeface="Poppins"/>
                <a:ea typeface="Poppins"/>
                <a:cs typeface="Poppins"/>
                <a:sym typeface="Poppins"/>
              </a:rPr>
              <a:t>Kot zaključek izbirnega postopka projektov v LAS se šteje, ko Upravni odbor LAS s sklepom odloči o potrditvi/zavrnitvi projekta.</a:t>
            </a:r>
          </a:p>
        </p:txBody>
      </p:sp>
      <p:sp>
        <p:nvSpPr>
          <p:cNvPr id="13" name="Freeform 13"/>
          <p:cNvSpPr/>
          <p:nvPr/>
        </p:nvSpPr>
        <p:spPr>
          <a:xfrm>
            <a:off x="16035864" y="4604717"/>
            <a:ext cx="1109398" cy="4653583"/>
          </a:xfrm>
          <a:custGeom>
            <a:avLst/>
            <a:gdLst/>
            <a:ahLst/>
            <a:cxnLst/>
            <a:rect l="l" t="t" r="r" b="b"/>
            <a:pathLst>
              <a:path w="1109398" h="4653583">
                <a:moveTo>
                  <a:pt x="0" y="0"/>
                </a:moveTo>
                <a:lnTo>
                  <a:pt x="1109399" y="0"/>
                </a:lnTo>
                <a:lnTo>
                  <a:pt x="1109399" y="4653583"/>
                </a:lnTo>
                <a:lnTo>
                  <a:pt x="0" y="4653583"/>
                </a:lnTo>
                <a:lnTo>
                  <a:pt x="0" y="0"/>
                </a:lnTo>
                <a:close/>
              </a:path>
            </a:pathLst>
          </a:custGeom>
          <a:blipFill>
            <a:blip r:embed="rId9"/>
            <a:stretch>
              <a:fillRect/>
            </a:stretch>
          </a:blipFill>
        </p:spPr>
        <p:txBody>
          <a:bodyPr/>
          <a:lstStyle/>
          <a:p>
            <a:endParaRPr lang="sl-SI"/>
          </a:p>
        </p:txBody>
      </p:sp>
      <p:sp>
        <p:nvSpPr>
          <p:cNvPr id="14" name="TextBox 14"/>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SOGLASJA IN DOVOLJENJA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Freeform 12"/>
          <p:cNvSpPr/>
          <p:nvPr/>
        </p:nvSpPr>
        <p:spPr>
          <a:xfrm rot="-10800000">
            <a:off x="2307789" y="3199626"/>
            <a:ext cx="6097627" cy="2884553"/>
          </a:xfrm>
          <a:custGeom>
            <a:avLst/>
            <a:gdLst/>
            <a:ahLst/>
            <a:cxnLst/>
            <a:rect l="l" t="t" r="r" b="b"/>
            <a:pathLst>
              <a:path w="6097627" h="2884553">
                <a:moveTo>
                  <a:pt x="0" y="0"/>
                </a:moveTo>
                <a:lnTo>
                  <a:pt x="6097627" y="0"/>
                </a:lnTo>
                <a:lnTo>
                  <a:pt x="6097627" y="2884553"/>
                </a:lnTo>
                <a:lnTo>
                  <a:pt x="0" y="2884553"/>
                </a:lnTo>
                <a:lnTo>
                  <a:pt x="0" y="0"/>
                </a:lnTo>
                <a:close/>
              </a:path>
            </a:pathLst>
          </a:custGeom>
          <a:blipFill>
            <a:blip r:embed="rId9"/>
            <a:stretch>
              <a:fillRect l="-53890" t="-96235" r="-29820" b="-184343"/>
            </a:stretch>
          </a:blipFill>
        </p:spPr>
        <p:txBody>
          <a:bodyPr/>
          <a:lstStyle/>
          <a:p>
            <a:endParaRPr lang="sl-SI"/>
          </a:p>
        </p:txBody>
      </p:sp>
      <p:sp>
        <p:nvSpPr>
          <p:cNvPr id="13" name="Freeform 13"/>
          <p:cNvSpPr/>
          <p:nvPr/>
        </p:nvSpPr>
        <p:spPr>
          <a:xfrm rot="-10800000">
            <a:off x="8667206" y="3199626"/>
            <a:ext cx="6097627" cy="1913003"/>
          </a:xfrm>
          <a:custGeom>
            <a:avLst/>
            <a:gdLst/>
            <a:ahLst/>
            <a:cxnLst/>
            <a:rect l="l" t="t" r="r" b="b"/>
            <a:pathLst>
              <a:path w="6097627" h="1913003">
                <a:moveTo>
                  <a:pt x="0" y="0"/>
                </a:moveTo>
                <a:lnTo>
                  <a:pt x="6097628" y="0"/>
                </a:lnTo>
                <a:lnTo>
                  <a:pt x="6097628" y="1913003"/>
                </a:lnTo>
                <a:lnTo>
                  <a:pt x="0" y="1913003"/>
                </a:lnTo>
                <a:lnTo>
                  <a:pt x="0" y="0"/>
                </a:lnTo>
                <a:close/>
              </a:path>
            </a:pathLst>
          </a:custGeom>
          <a:blipFill>
            <a:blip r:embed="rId9"/>
            <a:stretch>
              <a:fillRect l="-66911" t="-195896" r="-16799" b="-277965"/>
            </a:stretch>
          </a:blipFill>
        </p:spPr>
        <p:txBody>
          <a:bodyPr/>
          <a:lstStyle/>
          <a:p>
            <a:endParaRPr lang="sl-SI"/>
          </a:p>
        </p:txBody>
      </p:sp>
      <p:sp>
        <p:nvSpPr>
          <p:cNvPr id="14" name="Freeform 14"/>
          <p:cNvSpPr/>
          <p:nvPr/>
        </p:nvSpPr>
        <p:spPr>
          <a:xfrm>
            <a:off x="15887719" y="4871837"/>
            <a:ext cx="1195199" cy="4321370"/>
          </a:xfrm>
          <a:custGeom>
            <a:avLst/>
            <a:gdLst/>
            <a:ahLst/>
            <a:cxnLst/>
            <a:rect l="l" t="t" r="r" b="b"/>
            <a:pathLst>
              <a:path w="1195199" h="4321370">
                <a:moveTo>
                  <a:pt x="0" y="0"/>
                </a:moveTo>
                <a:lnTo>
                  <a:pt x="1195199" y="0"/>
                </a:lnTo>
                <a:lnTo>
                  <a:pt x="1195199" y="4321371"/>
                </a:lnTo>
                <a:lnTo>
                  <a:pt x="0" y="4321371"/>
                </a:lnTo>
                <a:lnTo>
                  <a:pt x="0" y="0"/>
                </a:lnTo>
                <a:close/>
              </a:path>
            </a:pathLst>
          </a:custGeom>
          <a:blipFill>
            <a:blip r:embed="rId10"/>
            <a:stretch>
              <a:fillRect l="-15567" r="-18459"/>
            </a:stretch>
          </a:blipFill>
        </p:spPr>
        <p:txBody>
          <a:bodyPr/>
          <a:lstStyle/>
          <a:p>
            <a:endParaRPr lang="sl-SI"/>
          </a:p>
        </p:txBody>
      </p:sp>
      <p:sp>
        <p:nvSpPr>
          <p:cNvPr id="15" name="TextBox 15"/>
          <p:cNvSpPr txBox="1"/>
          <p:nvPr/>
        </p:nvSpPr>
        <p:spPr>
          <a:xfrm>
            <a:off x="6335702" y="1218426"/>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OBLIKE PODPORE IN UPRAVIČENI STROŠKI</a:t>
            </a:r>
          </a:p>
        </p:txBody>
      </p:sp>
      <p:sp>
        <p:nvSpPr>
          <p:cNvPr id="16" name="TextBox 16"/>
          <p:cNvSpPr txBox="1"/>
          <p:nvPr/>
        </p:nvSpPr>
        <p:spPr>
          <a:xfrm>
            <a:off x="2307789" y="3500537"/>
            <a:ext cx="6097627" cy="2179690"/>
          </a:xfrm>
          <a:prstGeom prst="rect">
            <a:avLst/>
          </a:prstGeom>
        </p:spPr>
        <p:txBody>
          <a:bodyPr lIns="0" tIns="0" rIns="0" bIns="0" rtlCol="0" anchor="t">
            <a:spAutoFit/>
          </a:bodyPr>
          <a:lstStyle/>
          <a:p>
            <a:pPr algn="ctr">
              <a:lnSpc>
                <a:spcPts val="2318"/>
              </a:lnSpc>
              <a:spcBef>
                <a:spcPct val="0"/>
              </a:spcBef>
            </a:pPr>
            <a:r>
              <a:rPr lang="en-US" sz="1655" b="1" u="sng" spc="1">
                <a:solidFill>
                  <a:srgbClr val="32488C"/>
                </a:solidFill>
                <a:latin typeface="Poppins Bold"/>
                <a:ea typeface="Poppins Bold"/>
                <a:cs typeface="Poppins Bold"/>
                <a:sym typeface="Poppins Bold"/>
              </a:rPr>
              <a:t>INVESTICIJSKI PROJEKTI</a:t>
            </a:r>
          </a:p>
          <a:p>
            <a:pPr algn="ctr">
              <a:lnSpc>
                <a:spcPts val="2318"/>
              </a:lnSpc>
              <a:spcBef>
                <a:spcPct val="0"/>
              </a:spcBef>
            </a:pPr>
            <a:endParaRPr lang="en-US" sz="1655" b="1" u="sng" spc="1">
              <a:solidFill>
                <a:srgbClr val="32488C"/>
              </a:solidFill>
              <a:latin typeface="Poppins Bold"/>
              <a:ea typeface="Poppins Bold"/>
              <a:cs typeface="Poppins Bold"/>
              <a:sym typeface="Poppins Bold"/>
            </a:endParaRPr>
          </a:p>
          <a:p>
            <a:pPr algn="ctr">
              <a:lnSpc>
                <a:spcPts val="2100"/>
              </a:lnSpc>
              <a:spcBef>
                <a:spcPct val="0"/>
              </a:spcBef>
            </a:pPr>
            <a:r>
              <a:rPr lang="en-US" sz="1500" spc="1">
                <a:solidFill>
                  <a:srgbClr val="000000"/>
                </a:solidFill>
                <a:latin typeface="Poppins"/>
                <a:ea typeface="Poppins"/>
                <a:cs typeface="Poppins"/>
                <a:sym typeface="Poppins"/>
              </a:rPr>
              <a:t>OBVEZNO MORAJO VKLJUČEVATI:</a:t>
            </a:r>
          </a:p>
          <a:p>
            <a:pPr algn="ctr">
              <a:lnSpc>
                <a:spcPts val="2100"/>
              </a:lnSpc>
              <a:spcBef>
                <a:spcPct val="0"/>
              </a:spcBef>
            </a:pPr>
            <a:r>
              <a:rPr lang="en-US" sz="1500" spc="1">
                <a:solidFill>
                  <a:srgbClr val="000000"/>
                </a:solidFill>
                <a:latin typeface="Poppins"/>
                <a:ea typeface="Poppins"/>
                <a:cs typeface="Poppins"/>
                <a:sym typeface="Poppins"/>
              </a:rPr>
              <a:t>Naložbo/investicijo v opredmetena osnovna sredstva </a:t>
            </a:r>
          </a:p>
          <a:p>
            <a:pPr algn="ctr">
              <a:lnSpc>
                <a:spcPts val="2100"/>
              </a:lnSpc>
              <a:spcBef>
                <a:spcPct val="0"/>
              </a:spcBef>
            </a:pPr>
            <a:r>
              <a:rPr lang="en-US" sz="1500" spc="1">
                <a:solidFill>
                  <a:srgbClr val="000000"/>
                </a:solidFill>
                <a:latin typeface="Poppins"/>
                <a:ea typeface="Poppins"/>
                <a:cs typeface="Poppins"/>
                <a:sym typeface="Poppins"/>
              </a:rPr>
              <a:t>ALI stroške naložb/investicij v neopredmetena sredstva</a:t>
            </a:r>
          </a:p>
          <a:p>
            <a:pPr algn="ctr">
              <a:lnSpc>
                <a:spcPts val="2100"/>
              </a:lnSpc>
              <a:spcBef>
                <a:spcPct val="0"/>
              </a:spcBef>
            </a:pPr>
            <a:endParaRPr lang="en-US" sz="1500" spc="1">
              <a:solidFill>
                <a:srgbClr val="000000"/>
              </a:solidFill>
              <a:latin typeface="Poppins"/>
              <a:ea typeface="Poppins"/>
              <a:cs typeface="Poppins"/>
              <a:sym typeface="Poppins"/>
            </a:endParaRPr>
          </a:p>
          <a:p>
            <a:pPr algn="ctr">
              <a:lnSpc>
                <a:spcPts val="2100"/>
              </a:lnSpc>
              <a:spcBef>
                <a:spcPct val="0"/>
              </a:spcBef>
            </a:pPr>
            <a:r>
              <a:rPr lang="en-US" sz="1500" spc="1">
                <a:solidFill>
                  <a:srgbClr val="000000"/>
                </a:solidFill>
                <a:latin typeface="Poppins"/>
                <a:ea typeface="Poppins"/>
                <a:cs typeface="Poppins"/>
                <a:sym typeface="Poppins"/>
              </a:rPr>
              <a:t>OSTALI UPRAVIČENI STROŠKI: </a:t>
            </a:r>
          </a:p>
          <a:p>
            <a:pPr algn="ctr">
              <a:lnSpc>
                <a:spcPts val="2100"/>
              </a:lnSpc>
              <a:spcBef>
                <a:spcPct val="0"/>
              </a:spcBef>
            </a:pPr>
            <a:r>
              <a:rPr lang="en-US" sz="1500" spc="1">
                <a:solidFill>
                  <a:srgbClr val="000000"/>
                </a:solidFill>
                <a:latin typeface="Poppins"/>
                <a:ea typeface="Poppins"/>
                <a:cs typeface="Poppins"/>
                <a:sym typeface="Poppins"/>
              </a:rPr>
              <a:t>Stroški storitev zunanjih izvajalcev</a:t>
            </a:r>
          </a:p>
        </p:txBody>
      </p:sp>
      <p:sp>
        <p:nvSpPr>
          <p:cNvPr id="17" name="TextBox 17"/>
          <p:cNvSpPr txBox="1"/>
          <p:nvPr/>
        </p:nvSpPr>
        <p:spPr>
          <a:xfrm>
            <a:off x="8667206" y="3510025"/>
            <a:ext cx="6097627" cy="1093617"/>
          </a:xfrm>
          <a:prstGeom prst="rect">
            <a:avLst/>
          </a:prstGeom>
        </p:spPr>
        <p:txBody>
          <a:bodyPr lIns="0" tIns="0" rIns="0" bIns="0" rtlCol="0" anchor="t">
            <a:spAutoFit/>
          </a:bodyPr>
          <a:lstStyle/>
          <a:p>
            <a:pPr algn="ctr">
              <a:lnSpc>
                <a:spcPts val="2318"/>
              </a:lnSpc>
              <a:spcBef>
                <a:spcPct val="0"/>
              </a:spcBef>
            </a:pPr>
            <a:r>
              <a:rPr lang="en-US" sz="1655" b="1" u="sng" spc="1">
                <a:solidFill>
                  <a:srgbClr val="32488C"/>
                </a:solidFill>
                <a:latin typeface="Poppins Bold"/>
                <a:ea typeface="Poppins Bold"/>
                <a:cs typeface="Poppins Bold"/>
                <a:sym typeface="Poppins Bold"/>
              </a:rPr>
              <a:t>NEINVESTICIJSKI PROJEKTI</a:t>
            </a:r>
          </a:p>
          <a:p>
            <a:pPr algn="ctr">
              <a:lnSpc>
                <a:spcPts val="2100"/>
              </a:lnSpc>
              <a:spcBef>
                <a:spcPct val="0"/>
              </a:spcBef>
            </a:pPr>
            <a:endParaRPr lang="en-US" sz="1655" b="1" u="sng" spc="1">
              <a:solidFill>
                <a:srgbClr val="32488C"/>
              </a:solidFill>
              <a:latin typeface="Poppins Bold"/>
              <a:ea typeface="Poppins Bold"/>
              <a:cs typeface="Poppins Bold"/>
              <a:sym typeface="Poppins Bold"/>
            </a:endParaRPr>
          </a:p>
          <a:p>
            <a:pPr algn="ctr">
              <a:lnSpc>
                <a:spcPts val="2100"/>
              </a:lnSpc>
              <a:spcBef>
                <a:spcPct val="0"/>
              </a:spcBef>
            </a:pPr>
            <a:r>
              <a:rPr lang="en-US" sz="1500" spc="1">
                <a:solidFill>
                  <a:srgbClr val="000000"/>
                </a:solidFill>
                <a:latin typeface="Poppins"/>
                <a:ea typeface="Poppins"/>
                <a:cs typeface="Poppins"/>
                <a:sym typeface="Poppins"/>
              </a:rPr>
              <a:t>UPRAVIČENI STROŠEK:</a:t>
            </a:r>
          </a:p>
          <a:p>
            <a:pPr algn="ctr">
              <a:lnSpc>
                <a:spcPts val="2100"/>
              </a:lnSpc>
              <a:spcBef>
                <a:spcPct val="0"/>
              </a:spcBef>
            </a:pPr>
            <a:r>
              <a:rPr lang="en-US" sz="1500" spc="1">
                <a:solidFill>
                  <a:srgbClr val="000000"/>
                </a:solidFill>
                <a:latin typeface="Poppins"/>
                <a:ea typeface="Poppins"/>
                <a:cs typeface="Poppins"/>
                <a:sym typeface="Poppins"/>
              </a:rPr>
              <a:t>Neposredni stroški osebja</a:t>
            </a:r>
          </a:p>
        </p:txBody>
      </p:sp>
      <p:sp>
        <p:nvSpPr>
          <p:cNvPr id="18" name="TextBox 18"/>
          <p:cNvSpPr txBox="1"/>
          <p:nvPr/>
        </p:nvSpPr>
        <p:spPr>
          <a:xfrm>
            <a:off x="2307789" y="6369929"/>
            <a:ext cx="12457045" cy="835772"/>
          </a:xfrm>
          <a:prstGeom prst="rect">
            <a:avLst/>
          </a:prstGeom>
        </p:spPr>
        <p:txBody>
          <a:bodyPr lIns="0" tIns="0" rIns="0" bIns="0" rtlCol="0" anchor="t">
            <a:spAutoFit/>
          </a:bodyPr>
          <a:lstStyle/>
          <a:p>
            <a:pPr algn="just">
              <a:lnSpc>
                <a:spcPts val="2239"/>
              </a:lnSpc>
              <a:spcBef>
                <a:spcPct val="0"/>
              </a:spcBef>
            </a:pPr>
            <a:r>
              <a:rPr lang="en-US" sz="1599" spc="1">
                <a:solidFill>
                  <a:srgbClr val="000000"/>
                </a:solidFill>
                <a:latin typeface="Poppins"/>
                <a:ea typeface="Poppins"/>
                <a:cs typeface="Poppins"/>
                <a:sym typeface="Poppins"/>
              </a:rPr>
              <a:t>Podpore se lahko dodelijo za investicije oziroma naložbe na upravičenem območju LAS le kot del projekta, s poudarkom na širšem pomenu za območje LAS ter dodani vrednosti za projekt (kot so skupni interes, skupina upravičencev, dostop javnosti do rezultatov projekta, inovativne značilnosti projekta na lokalni ravni območja in prebivalcev območja LAS).</a:t>
            </a:r>
          </a:p>
        </p:txBody>
      </p:sp>
      <p:sp>
        <p:nvSpPr>
          <p:cNvPr id="19" name="TextBox 19"/>
          <p:cNvSpPr txBox="1"/>
          <p:nvPr/>
        </p:nvSpPr>
        <p:spPr>
          <a:xfrm>
            <a:off x="2307789" y="7548601"/>
            <a:ext cx="12457045" cy="442821"/>
          </a:xfrm>
          <a:prstGeom prst="rect">
            <a:avLst/>
          </a:prstGeom>
        </p:spPr>
        <p:txBody>
          <a:bodyPr lIns="0" tIns="0" rIns="0" bIns="0" rtlCol="0" anchor="t">
            <a:spAutoFit/>
          </a:bodyPr>
          <a:lstStyle/>
          <a:p>
            <a:pPr algn="just">
              <a:lnSpc>
                <a:spcPts val="1632"/>
              </a:lnSpc>
            </a:pPr>
            <a:r>
              <a:rPr lang="en-US" sz="1704" b="1">
                <a:solidFill>
                  <a:srgbClr val="000000"/>
                </a:solidFill>
                <a:latin typeface="Poppins Bold"/>
                <a:ea typeface="Poppins Bold"/>
                <a:cs typeface="Poppins Bold"/>
                <a:sym typeface="Poppins Bold"/>
              </a:rPr>
              <a:t>Naložbe v infrastrukturo, kot so javna cestna, komunalna in vodovodna infrastruktura, ki izhajajo iz zakona, ki ureja lokalno samoupravo, ter gre pri sofinanciranju naložb za samostojni projekt, niso upravičen strošek.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Projekti NEINVESTICIJSKE NARAVE</a:t>
            </a:r>
          </a:p>
        </p:txBody>
      </p:sp>
      <p:sp>
        <p:nvSpPr>
          <p:cNvPr id="13" name="TextBox 13"/>
          <p:cNvSpPr txBox="1"/>
          <p:nvPr/>
        </p:nvSpPr>
        <p:spPr>
          <a:xfrm>
            <a:off x="2307789" y="2706459"/>
            <a:ext cx="12691303" cy="1703768"/>
          </a:xfrm>
          <a:prstGeom prst="rect">
            <a:avLst/>
          </a:prstGeom>
        </p:spPr>
        <p:txBody>
          <a:bodyPr lIns="0" tIns="0" rIns="0" bIns="0" rtlCol="0" anchor="t">
            <a:spAutoFit/>
          </a:bodyPr>
          <a:lstStyle/>
          <a:p>
            <a:pPr algn="just">
              <a:lnSpc>
                <a:spcPts val="2088"/>
              </a:lnSpc>
            </a:pPr>
            <a:r>
              <a:rPr lang="en-US" sz="1800">
                <a:solidFill>
                  <a:srgbClr val="000000"/>
                </a:solidFill>
                <a:latin typeface="Poppins"/>
                <a:ea typeface="Poppins"/>
                <a:cs typeface="Poppins"/>
                <a:sym typeface="Poppins"/>
              </a:rPr>
              <a:t>To so projekti, pri katerih</a:t>
            </a:r>
            <a:r>
              <a:rPr lang="en-US" sz="1800" b="1">
                <a:solidFill>
                  <a:srgbClr val="000000"/>
                </a:solidFill>
                <a:latin typeface="Poppins Bold"/>
                <a:ea typeface="Poppins Bold"/>
                <a:cs typeface="Poppins Bold"/>
                <a:sym typeface="Poppins Bold"/>
              </a:rPr>
              <a:t> se neposredni stroški osebja namenijo za izvedbo večjega dela projektnih aktivnosti</a:t>
            </a:r>
            <a:r>
              <a:rPr lang="en-US" sz="1800">
                <a:solidFill>
                  <a:srgbClr val="000000"/>
                </a:solidFill>
                <a:latin typeface="Poppins"/>
                <a:ea typeface="Poppins"/>
                <a:cs typeface="Poppins"/>
                <a:sym typeface="Poppins"/>
              </a:rPr>
              <a:t>,</a:t>
            </a:r>
            <a:r>
              <a:rPr lang="en-US" sz="1800" b="1">
                <a:solidFill>
                  <a:srgbClr val="000000"/>
                </a:solidFill>
                <a:latin typeface="Poppins Bold"/>
                <a:ea typeface="Poppins Bold"/>
                <a:cs typeface="Poppins Bold"/>
                <a:sym typeface="Poppins Bold"/>
              </a:rPr>
              <a:t> za preostale kategorije upravičenih stroškov</a:t>
            </a:r>
            <a:r>
              <a:rPr lang="en-US" sz="1800">
                <a:solidFill>
                  <a:srgbClr val="000000"/>
                </a:solidFill>
                <a:latin typeface="Poppins"/>
                <a:ea typeface="Poppins"/>
                <a:cs typeface="Poppins"/>
                <a:sym typeface="Poppins"/>
              </a:rPr>
              <a:t> pa se uporabi</a:t>
            </a:r>
            <a:r>
              <a:rPr lang="en-US" sz="1800" b="1">
                <a:solidFill>
                  <a:srgbClr val="000000"/>
                </a:solidFill>
                <a:latin typeface="Poppins Bold"/>
                <a:ea typeface="Poppins Bold"/>
                <a:cs typeface="Poppins Bold"/>
                <a:sym typeface="Poppins Bold"/>
              </a:rPr>
              <a:t> pavšalna stopnja v višini 40 %</a:t>
            </a:r>
            <a:r>
              <a:rPr lang="en-US" sz="1800">
                <a:solidFill>
                  <a:srgbClr val="000000"/>
                </a:solidFill>
                <a:latin typeface="Poppins"/>
                <a:ea typeface="Poppins"/>
                <a:cs typeface="Poppins"/>
                <a:sym typeface="Poppins"/>
              </a:rPr>
              <a:t> upravičenih neposrednih stroškov osebja.</a:t>
            </a:r>
          </a:p>
          <a:p>
            <a:pPr algn="just">
              <a:lnSpc>
                <a:spcPts val="2088"/>
              </a:lnSpc>
            </a:pPr>
            <a:endParaRPr lang="en-US" sz="1800">
              <a:solidFill>
                <a:srgbClr val="000000"/>
              </a:solidFill>
              <a:latin typeface="Poppins"/>
              <a:ea typeface="Poppins"/>
              <a:cs typeface="Poppins"/>
              <a:sym typeface="Poppins"/>
            </a:endParaRPr>
          </a:p>
          <a:p>
            <a:pPr algn="just">
              <a:lnSpc>
                <a:spcPts val="1744"/>
              </a:lnSpc>
            </a:pPr>
            <a:r>
              <a:rPr lang="en-US" sz="1504" u="sng">
                <a:solidFill>
                  <a:srgbClr val="000000"/>
                </a:solidFill>
                <a:latin typeface="Poppins"/>
                <a:ea typeface="Poppins"/>
                <a:cs typeface="Poppins"/>
                <a:sym typeface="Poppins"/>
              </a:rPr>
              <a:t>Pavšalna stopnja</a:t>
            </a:r>
            <a:r>
              <a:rPr lang="en-US" sz="1504">
                <a:solidFill>
                  <a:srgbClr val="000000"/>
                </a:solidFill>
                <a:latin typeface="Poppins"/>
                <a:ea typeface="Poppins"/>
                <a:cs typeface="Poppins"/>
                <a:sym typeface="Poppins"/>
              </a:rPr>
              <a:t> se izračuna kot 40 % upravičenih neposrednih stroškov osebja in zajema vse preostale kategorije upravičenih stroškov posameznega partnerja projekta (npr. Pisarniške in administrativne stroške, potne in namestitvene stroške, stroške zunanjih izvajalcev, stroške opreme ...).</a:t>
            </a:r>
          </a:p>
        </p:txBody>
      </p:sp>
      <p:sp>
        <p:nvSpPr>
          <p:cNvPr id="14" name="TextBox 14"/>
          <p:cNvSpPr txBox="1"/>
          <p:nvPr/>
        </p:nvSpPr>
        <p:spPr>
          <a:xfrm>
            <a:off x="2307789" y="4600727"/>
            <a:ext cx="12691303" cy="2228481"/>
          </a:xfrm>
          <a:prstGeom prst="rect">
            <a:avLst/>
          </a:prstGeom>
        </p:spPr>
        <p:txBody>
          <a:bodyPr lIns="0" tIns="0" rIns="0" bIns="0" rtlCol="0" anchor="t">
            <a:spAutoFit/>
          </a:bodyPr>
          <a:lstStyle/>
          <a:p>
            <a:pPr algn="just">
              <a:lnSpc>
                <a:spcPts val="2090"/>
              </a:lnSpc>
            </a:pPr>
            <a:r>
              <a:rPr lang="en-US" sz="1802">
                <a:solidFill>
                  <a:srgbClr val="000000"/>
                </a:solidFill>
                <a:latin typeface="Poppins"/>
                <a:ea typeface="Poppins"/>
                <a:cs typeface="Poppins"/>
                <a:sym typeface="Poppins"/>
              </a:rPr>
              <a:t>Neposredni stroški osebja se dodelijo v obliki stroškov na enoto na podlagi metode izračuna za:</a:t>
            </a:r>
          </a:p>
          <a:p>
            <a:pPr algn="just">
              <a:lnSpc>
                <a:spcPts val="1159"/>
              </a:lnSpc>
            </a:pPr>
            <a:endParaRPr lang="en-US" sz="1802">
              <a:solidFill>
                <a:srgbClr val="000000"/>
              </a:solidFill>
              <a:latin typeface="Poppins"/>
              <a:ea typeface="Poppins"/>
              <a:cs typeface="Poppins"/>
              <a:sym typeface="Poppins"/>
            </a:endParaRPr>
          </a:p>
          <a:p>
            <a:pPr marL="389138" lvl="1" indent="-194569" algn="just">
              <a:lnSpc>
                <a:spcPts val="2090"/>
              </a:lnSpc>
              <a:buFont typeface="Arial"/>
              <a:buChar char="•"/>
            </a:pPr>
            <a:r>
              <a:rPr lang="en-US" sz="1802" b="1">
                <a:solidFill>
                  <a:srgbClr val="000000"/>
                </a:solidFill>
                <a:latin typeface="Poppins Bold"/>
                <a:ea typeface="Poppins Bold"/>
                <a:cs typeface="Poppins Bold"/>
                <a:sym typeface="Poppins Bold"/>
              </a:rPr>
              <a:t>vodenje in koordinacijo</a:t>
            </a:r>
            <a:r>
              <a:rPr lang="en-US" sz="1802">
                <a:solidFill>
                  <a:srgbClr val="000000"/>
                </a:solidFill>
                <a:latin typeface="Poppins"/>
                <a:ea typeface="Poppins"/>
                <a:cs typeface="Poppins"/>
                <a:sym typeface="Poppins"/>
              </a:rPr>
              <a:t> projekta v višini </a:t>
            </a:r>
            <a:r>
              <a:rPr lang="en-US" sz="1802" b="1">
                <a:solidFill>
                  <a:srgbClr val="000000"/>
                </a:solidFill>
                <a:latin typeface="Poppins Bold"/>
                <a:ea typeface="Poppins Bold"/>
                <a:cs typeface="Poppins Bold"/>
                <a:sym typeface="Poppins Bold"/>
              </a:rPr>
              <a:t>23,33 evra na uro</a:t>
            </a:r>
            <a:r>
              <a:rPr lang="en-US" sz="1802">
                <a:solidFill>
                  <a:srgbClr val="000000"/>
                </a:solidFill>
                <a:latin typeface="Poppins"/>
                <a:ea typeface="Poppins"/>
                <a:cs typeface="Poppins"/>
                <a:sym typeface="Poppins"/>
              </a:rPr>
              <a:t> opravljenega dela, vendar največ 1720 ur na leto;</a:t>
            </a:r>
          </a:p>
          <a:p>
            <a:pPr algn="just">
              <a:lnSpc>
                <a:spcPts val="1044"/>
              </a:lnSpc>
            </a:pPr>
            <a:endParaRPr lang="en-US" sz="1802">
              <a:solidFill>
                <a:srgbClr val="000000"/>
              </a:solidFill>
              <a:latin typeface="Poppins"/>
              <a:ea typeface="Poppins"/>
              <a:cs typeface="Poppins"/>
              <a:sym typeface="Poppins"/>
            </a:endParaRPr>
          </a:p>
          <a:p>
            <a:pPr marL="389138" lvl="1" indent="-194569" algn="just">
              <a:lnSpc>
                <a:spcPts val="2090"/>
              </a:lnSpc>
              <a:buFont typeface="Arial"/>
              <a:buChar char="•"/>
            </a:pPr>
            <a:r>
              <a:rPr lang="en-US" sz="1802" b="1">
                <a:solidFill>
                  <a:srgbClr val="000000"/>
                </a:solidFill>
                <a:latin typeface="Poppins Bold"/>
                <a:ea typeface="Poppins Bold"/>
                <a:cs typeface="Poppins Bold"/>
                <a:sym typeface="Poppins Bold"/>
              </a:rPr>
              <a:t>strokovno in tehnično pomoč </a:t>
            </a:r>
            <a:r>
              <a:rPr lang="en-US" sz="1802">
                <a:solidFill>
                  <a:srgbClr val="000000"/>
                </a:solidFill>
                <a:latin typeface="Poppins"/>
                <a:ea typeface="Poppins"/>
                <a:cs typeface="Poppins"/>
                <a:sym typeface="Poppins"/>
              </a:rPr>
              <a:t>pri projektu v višini </a:t>
            </a:r>
            <a:r>
              <a:rPr lang="en-US" sz="1802" b="1">
                <a:solidFill>
                  <a:srgbClr val="000000"/>
                </a:solidFill>
                <a:latin typeface="Poppins Bold"/>
                <a:ea typeface="Poppins Bold"/>
                <a:cs typeface="Poppins Bold"/>
                <a:sym typeface="Poppins Bold"/>
              </a:rPr>
              <a:t>17,89 evra na uro</a:t>
            </a:r>
            <a:r>
              <a:rPr lang="en-US" sz="1802">
                <a:solidFill>
                  <a:srgbClr val="000000"/>
                </a:solidFill>
                <a:latin typeface="Poppins"/>
                <a:ea typeface="Poppins"/>
                <a:cs typeface="Poppins"/>
                <a:sym typeface="Poppins"/>
              </a:rPr>
              <a:t> opravljenega dela, vendar največ 1720 ur na leto;</a:t>
            </a:r>
          </a:p>
          <a:p>
            <a:pPr algn="just">
              <a:lnSpc>
                <a:spcPts val="1159"/>
              </a:lnSpc>
            </a:pPr>
            <a:endParaRPr lang="en-US" sz="1802">
              <a:solidFill>
                <a:srgbClr val="000000"/>
              </a:solidFill>
              <a:latin typeface="Poppins"/>
              <a:ea typeface="Poppins"/>
              <a:cs typeface="Poppins"/>
              <a:sym typeface="Poppins"/>
            </a:endParaRPr>
          </a:p>
          <a:p>
            <a:pPr marL="389138" lvl="1" indent="-194569" algn="just">
              <a:lnSpc>
                <a:spcPts val="2090"/>
              </a:lnSpc>
              <a:buFont typeface="Arial"/>
              <a:buChar char="•"/>
            </a:pPr>
            <a:r>
              <a:rPr lang="en-US" sz="1802" b="1">
                <a:solidFill>
                  <a:srgbClr val="000000"/>
                </a:solidFill>
                <a:latin typeface="Poppins Bold"/>
                <a:ea typeface="Poppins Bold"/>
                <a:cs typeface="Poppins Bold"/>
                <a:sym typeface="Poppins Bold"/>
              </a:rPr>
              <a:t>izvajanje neindustrijskih dejavnosti</a:t>
            </a:r>
            <a:r>
              <a:rPr lang="en-US" sz="1802">
                <a:solidFill>
                  <a:srgbClr val="000000"/>
                </a:solidFill>
                <a:latin typeface="Poppins"/>
                <a:ea typeface="Poppins"/>
                <a:cs typeface="Poppins"/>
                <a:sym typeface="Poppins"/>
              </a:rPr>
              <a:t> pri projektu v višini </a:t>
            </a:r>
            <a:r>
              <a:rPr lang="en-US" sz="1802" b="1">
                <a:solidFill>
                  <a:srgbClr val="000000"/>
                </a:solidFill>
                <a:latin typeface="Poppins Bold"/>
                <a:ea typeface="Poppins Bold"/>
                <a:cs typeface="Poppins Bold"/>
                <a:sym typeface="Poppins Bold"/>
              </a:rPr>
              <a:t>13,24 evra na uro</a:t>
            </a:r>
            <a:r>
              <a:rPr lang="en-US" sz="1802">
                <a:solidFill>
                  <a:srgbClr val="000000"/>
                </a:solidFill>
                <a:latin typeface="Poppins"/>
                <a:ea typeface="Poppins"/>
                <a:cs typeface="Poppins"/>
                <a:sym typeface="Poppins"/>
              </a:rPr>
              <a:t> opravljenega dela, vendar največ 1720 ur na leto.</a:t>
            </a:r>
          </a:p>
          <a:p>
            <a:pPr algn="just">
              <a:lnSpc>
                <a:spcPts val="2090"/>
              </a:lnSpc>
            </a:pPr>
            <a:endParaRPr lang="en-US" sz="1802">
              <a:solidFill>
                <a:srgbClr val="000000"/>
              </a:solidFill>
              <a:latin typeface="Poppins"/>
              <a:ea typeface="Poppins"/>
              <a:cs typeface="Poppins"/>
              <a:sym typeface="Poppins"/>
            </a:endParaRPr>
          </a:p>
        </p:txBody>
      </p:sp>
      <p:sp>
        <p:nvSpPr>
          <p:cNvPr id="15" name="Freeform 15"/>
          <p:cNvSpPr/>
          <p:nvPr/>
        </p:nvSpPr>
        <p:spPr>
          <a:xfrm rot="-10800000">
            <a:off x="1615406" y="7233520"/>
            <a:ext cx="7255977" cy="1260951"/>
          </a:xfrm>
          <a:custGeom>
            <a:avLst/>
            <a:gdLst/>
            <a:ahLst/>
            <a:cxnLst/>
            <a:rect l="l" t="t" r="r" b="b"/>
            <a:pathLst>
              <a:path w="7255977" h="1260951">
                <a:moveTo>
                  <a:pt x="0" y="0"/>
                </a:moveTo>
                <a:lnTo>
                  <a:pt x="7255977" y="0"/>
                </a:lnTo>
                <a:lnTo>
                  <a:pt x="7255977" y="1260952"/>
                </a:lnTo>
                <a:lnTo>
                  <a:pt x="0" y="1260952"/>
                </a:lnTo>
                <a:lnTo>
                  <a:pt x="0" y="0"/>
                </a:lnTo>
                <a:close/>
              </a:path>
            </a:pathLst>
          </a:custGeom>
          <a:blipFill>
            <a:blip r:embed="rId9"/>
            <a:stretch>
              <a:fillRect l="-34239" t="-348908" r="-20143" b="-421703"/>
            </a:stretch>
          </a:blipFill>
        </p:spPr>
        <p:txBody>
          <a:bodyPr/>
          <a:lstStyle/>
          <a:p>
            <a:endParaRPr lang="sl-SI"/>
          </a:p>
        </p:txBody>
      </p:sp>
      <p:sp>
        <p:nvSpPr>
          <p:cNvPr id="16" name="TextBox 16"/>
          <p:cNvSpPr txBox="1"/>
          <p:nvPr/>
        </p:nvSpPr>
        <p:spPr>
          <a:xfrm>
            <a:off x="1615406" y="7451762"/>
            <a:ext cx="7213786" cy="809848"/>
          </a:xfrm>
          <a:prstGeom prst="rect">
            <a:avLst/>
          </a:prstGeom>
        </p:spPr>
        <p:txBody>
          <a:bodyPr lIns="0" tIns="0" rIns="0" bIns="0" rtlCol="0" anchor="t">
            <a:spAutoFit/>
          </a:bodyPr>
          <a:lstStyle/>
          <a:p>
            <a:pPr algn="ctr">
              <a:lnSpc>
                <a:spcPts val="2100"/>
              </a:lnSpc>
              <a:spcBef>
                <a:spcPct val="0"/>
              </a:spcBef>
            </a:pPr>
            <a:r>
              <a:rPr lang="en-US" sz="1500" b="1" spc="1">
                <a:solidFill>
                  <a:srgbClr val="32488C"/>
                </a:solidFill>
                <a:latin typeface="Poppins Bold"/>
                <a:ea typeface="Poppins Bold"/>
                <a:cs typeface="Poppins Bold"/>
                <a:sym typeface="Poppins Bold"/>
              </a:rPr>
              <a:t>Pogodba o zaposlitvi </a:t>
            </a:r>
            <a:r>
              <a:rPr lang="en-US" sz="1500" spc="1">
                <a:solidFill>
                  <a:srgbClr val="32488C"/>
                </a:solidFill>
                <a:latin typeface="Poppins"/>
                <a:ea typeface="Poppins"/>
                <a:cs typeface="Poppins"/>
                <a:sym typeface="Poppins"/>
              </a:rPr>
              <a:t>(s prerazporeditvijo na projekt – aneks) </a:t>
            </a:r>
          </a:p>
          <a:p>
            <a:pPr algn="ctr">
              <a:lnSpc>
                <a:spcPts val="2100"/>
              </a:lnSpc>
              <a:spcBef>
                <a:spcPct val="0"/>
              </a:spcBef>
            </a:pPr>
            <a:r>
              <a:rPr lang="en-US" sz="1500" b="1" spc="1">
                <a:solidFill>
                  <a:srgbClr val="32488C"/>
                </a:solidFill>
                <a:latin typeface="Poppins Bold"/>
                <a:ea typeface="Poppins Bold"/>
                <a:cs typeface="Poppins Bold"/>
                <a:sym typeface="Poppins Bold"/>
              </a:rPr>
              <a:t>Podjemna ali avtorska pogodba </a:t>
            </a:r>
          </a:p>
          <a:p>
            <a:pPr algn="ctr">
              <a:lnSpc>
                <a:spcPts val="2100"/>
              </a:lnSpc>
              <a:spcBef>
                <a:spcPct val="0"/>
              </a:spcBef>
            </a:pPr>
            <a:r>
              <a:rPr lang="en-US" sz="1500" b="1" spc="1">
                <a:solidFill>
                  <a:srgbClr val="32488C"/>
                </a:solidFill>
                <a:latin typeface="Poppins Bold"/>
                <a:ea typeface="Poppins Bold"/>
                <a:cs typeface="Poppins Bold"/>
                <a:sym typeface="Poppins Bold"/>
              </a:rPr>
              <a:t>S.P.: </a:t>
            </a:r>
            <a:r>
              <a:rPr lang="en-US" sz="1500" spc="1">
                <a:solidFill>
                  <a:srgbClr val="32488C"/>
                </a:solidFill>
                <a:latin typeface="Poppins"/>
                <a:ea typeface="Poppins"/>
                <a:cs typeface="Poppins"/>
                <a:sym typeface="Poppins"/>
              </a:rPr>
              <a:t>sklep o vpisu v poslovni register AJPES</a:t>
            </a:r>
          </a:p>
        </p:txBody>
      </p:sp>
      <p:sp>
        <p:nvSpPr>
          <p:cNvPr id="17" name="Freeform 17"/>
          <p:cNvSpPr/>
          <p:nvPr/>
        </p:nvSpPr>
        <p:spPr>
          <a:xfrm rot="-10800000">
            <a:off x="8979359" y="7233520"/>
            <a:ext cx="7693235" cy="1260951"/>
          </a:xfrm>
          <a:custGeom>
            <a:avLst/>
            <a:gdLst/>
            <a:ahLst/>
            <a:cxnLst/>
            <a:rect l="l" t="t" r="r" b="b"/>
            <a:pathLst>
              <a:path w="7693235" h="1260951">
                <a:moveTo>
                  <a:pt x="0" y="0"/>
                </a:moveTo>
                <a:lnTo>
                  <a:pt x="7693235" y="0"/>
                </a:lnTo>
                <a:lnTo>
                  <a:pt x="7693235" y="1260952"/>
                </a:lnTo>
                <a:lnTo>
                  <a:pt x="0" y="1260952"/>
                </a:lnTo>
                <a:lnTo>
                  <a:pt x="0" y="0"/>
                </a:lnTo>
                <a:close/>
              </a:path>
            </a:pathLst>
          </a:custGeom>
          <a:blipFill>
            <a:blip r:embed="rId9"/>
            <a:stretch>
              <a:fillRect l="-19574" t="-287254" r="-3529" b="-348799"/>
            </a:stretch>
          </a:blipFill>
        </p:spPr>
        <p:txBody>
          <a:bodyPr/>
          <a:lstStyle/>
          <a:p>
            <a:endParaRPr lang="sl-SI"/>
          </a:p>
        </p:txBody>
      </p:sp>
      <p:sp>
        <p:nvSpPr>
          <p:cNvPr id="18" name="TextBox 18"/>
          <p:cNvSpPr txBox="1"/>
          <p:nvPr/>
        </p:nvSpPr>
        <p:spPr>
          <a:xfrm>
            <a:off x="8979359" y="7451762"/>
            <a:ext cx="7651044" cy="809848"/>
          </a:xfrm>
          <a:prstGeom prst="rect">
            <a:avLst/>
          </a:prstGeom>
        </p:spPr>
        <p:txBody>
          <a:bodyPr lIns="0" tIns="0" rIns="0" bIns="0" rtlCol="0" anchor="t">
            <a:spAutoFit/>
          </a:bodyPr>
          <a:lstStyle/>
          <a:p>
            <a:pPr algn="ctr">
              <a:lnSpc>
                <a:spcPts val="2100"/>
              </a:lnSpc>
              <a:spcBef>
                <a:spcPct val="0"/>
              </a:spcBef>
            </a:pPr>
            <a:r>
              <a:rPr lang="en-US" sz="1500" spc="1">
                <a:solidFill>
                  <a:srgbClr val="32488C"/>
                </a:solidFill>
                <a:latin typeface="Poppins"/>
                <a:ea typeface="Poppins"/>
                <a:cs typeface="Poppins"/>
                <a:sym typeface="Poppins"/>
              </a:rPr>
              <a:t>Sklepanje podjemnih in avtorskih pogodb s svojimi zaposlenimi ter z osebami, </a:t>
            </a:r>
          </a:p>
          <a:p>
            <a:pPr algn="ctr">
              <a:lnSpc>
                <a:spcPts val="2100"/>
              </a:lnSpc>
              <a:spcBef>
                <a:spcPct val="0"/>
              </a:spcBef>
            </a:pPr>
            <a:r>
              <a:rPr lang="en-US" sz="1500" spc="1">
                <a:solidFill>
                  <a:srgbClr val="32488C"/>
                </a:solidFill>
                <a:latin typeface="Poppins"/>
                <a:ea typeface="Poppins"/>
                <a:cs typeface="Poppins"/>
                <a:sym typeface="Poppins"/>
              </a:rPr>
              <a:t>ki pri upravičencu delujejo kot zakoniti zastopnik, člani organov upravljanja </a:t>
            </a:r>
          </a:p>
          <a:p>
            <a:pPr algn="ctr">
              <a:lnSpc>
                <a:spcPts val="2100"/>
              </a:lnSpc>
              <a:spcBef>
                <a:spcPct val="0"/>
              </a:spcBef>
            </a:pPr>
            <a:r>
              <a:rPr lang="en-US" sz="1500" spc="1">
                <a:solidFill>
                  <a:srgbClr val="32488C"/>
                </a:solidFill>
                <a:latin typeface="Poppins"/>
                <a:ea typeface="Poppins"/>
                <a:cs typeface="Poppins"/>
                <a:sym typeface="Poppins"/>
              </a:rPr>
              <a:t>ali nadzora,</a:t>
            </a:r>
            <a:r>
              <a:rPr lang="en-US" sz="1500" b="1" spc="1">
                <a:solidFill>
                  <a:srgbClr val="32488C"/>
                </a:solidFill>
                <a:latin typeface="Poppins Bold"/>
                <a:ea typeface="Poppins Bold"/>
                <a:cs typeface="Poppins Bold"/>
                <a:sym typeface="Poppins Bold"/>
              </a:rPr>
              <a:t> je neupravičen strošek. </a:t>
            </a:r>
          </a:p>
        </p:txBody>
      </p:sp>
      <p:sp>
        <p:nvSpPr>
          <p:cNvPr id="19" name="Freeform 19"/>
          <p:cNvSpPr/>
          <p:nvPr/>
        </p:nvSpPr>
        <p:spPr>
          <a:xfrm>
            <a:off x="16083259" y="2424211"/>
            <a:ext cx="1018609" cy="4272750"/>
          </a:xfrm>
          <a:custGeom>
            <a:avLst/>
            <a:gdLst/>
            <a:ahLst/>
            <a:cxnLst/>
            <a:rect l="l" t="t" r="r" b="b"/>
            <a:pathLst>
              <a:path w="1018609" h="4272750">
                <a:moveTo>
                  <a:pt x="0" y="0"/>
                </a:moveTo>
                <a:lnTo>
                  <a:pt x="1018609" y="0"/>
                </a:lnTo>
                <a:lnTo>
                  <a:pt x="1018609" y="4272750"/>
                </a:lnTo>
                <a:lnTo>
                  <a:pt x="0" y="4272750"/>
                </a:lnTo>
                <a:lnTo>
                  <a:pt x="0" y="0"/>
                </a:lnTo>
                <a:close/>
              </a:path>
            </a:pathLst>
          </a:custGeom>
          <a:blipFill>
            <a:blip r:embed="rId10"/>
            <a:stretch>
              <a:fillRect/>
            </a:stretch>
          </a:blipFill>
        </p:spPr>
        <p:txBody>
          <a:bodyPr/>
          <a:lstStyle/>
          <a:p>
            <a:endParaRPr lang="sl-SI"/>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2247543" y="2182650"/>
            <a:ext cx="12691303" cy="1047369"/>
          </a:xfrm>
          <a:prstGeom prst="rect">
            <a:avLst/>
          </a:prstGeom>
        </p:spPr>
        <p:txBody>
          <a:bodyPr lIns="0" tIns="0" rIns="0" bIns="0" rtlCol="0" anchor="t">
            <a:spAutoFit/>
          </a:bodyPr>
          <a:lstStyle/>
          <a:p>
            <a:pPr algn="just">
              <a:lnSpc>
                <a:spcPts val="2088"/>
              </a:lnSpc>
            </a:pPr>
            <a:r>
              <a:rPr lang="en-US" sz="1800">
                <a:solidFill>
                  <a:srgbClr val="000000"/>
                </a:solidFill>
                <a:latin typeface="Poppins"/>
                <a:ea typeface="Poppins"/>
                <a:cs typeface="Poppins"/>
                <a:sym typeface="Poppins"/>
              </a:rPr>
              <a:t>Med neposredne stroške osebja uvrščamo tudi:</a:t>
            </a:r>
          </a:p>
          <a:p>
            <a:pPr marL="388620" lvl="1" indent="-194310" algn="just">
              <a:lnSpc>
                <a:spcPts val="2088"/>
              </a:lnSpc>
              <a:buFont typeface="Arial"/>
              <a:buChar char="•"/>
            </a:pPr>
            <a:r>
              <a:rPr lang="en-US" sz="1800" b="1">
                <a:solidFill>
                  <a:srgbClr val="000000"/>
                </a:solidFill>
                <a:latin typeface="Poppins Bold"/>
                <a:ea typeface="Poppins Bold"/>
                <a:cs typeface="Poppins Bold"/>
                <a:sym typeface="Poppins Bold"/>
              </a:rPr>
              <a:t>prostovoljsko delo</a:t>
            </a:r>
            <a:r>
              <a:rPr lang="en-US" sz="1800">
                <a:solidFill>
                  <a:srgbClr val="000000"/>
                </a:solidFill>
                <a:latin typeface="Poppins"/>
                <a:ea typeface="Poppins"/>
                <a:cs typeface="Poppins"/>
                <a:sym typeface="Poppins"/>
              </a:rPr>
              <a:t> v skladu z vrstami prostovoljskega dela, ki so določene v Zakonu o prostovoljstvu (zProst), ter ocenjeno vrednostjo opravljenega dela, kot jo določa Pravilnik o področjih prostovoljnega dela in vpisniku.</a:t>
            </a:r>
          </a:p>
        </p:txBody>
      </p:sp>
      <p:sp>
        <p:nvSpPr>
          <p:cNvPr id="13" name="TextBox 13"/>
          <p:cNvSpPr txBox="1"/>
          <p:nvPr/>
        </p:nvSpPr>
        <p:spPr>
          <a:xfrm>
            <a:off x="2187297" y="3703878"/>
            <a:ext cx="12691303" cy="1989910"/>
          </a:xfrm>
          <a:prstGeom prst="rect">
            <a:avLst/>
          </a:prstGeom>
        </p:spPr>
        <p:txBody>
          <a:bodyPr lIns="0" tIns="0" rIns="0" bIns="0" rtlCol="0" anchor="t">
            <a:spAutoFit/>
          </a:bodyPr>
          <a:lstStyle/>
          <a:p>
            <a:pPr algn="just">
              <a:lnSpc>
                <a:spcPts val="2090"/>
              </a:lnSpc>
            </a:pPr>
            <a:r>
              <a:rPr lang="en-US" sz="1802">
                <a:solidFill>
                  <a:srgbClr val="000000"/>
                </a:solidFill>
                <a:latin typeface="Poppins"/>
                <a:ea typeface="Poppins"/>
                <a:cs typeface="Poppins"/>
                <a:sym typeface="Poppins"/>
              </a:rPr>
              <a:t>Za vrednotenje prostovoljskega dela se uporabijo določbe Pravilnika o področjih prostovoljnega dela in vpisniku </a:t>
            </a:r>
            <a:r>
              <a:rPr lang="en-US" sz="1802" i="1">
                <a:solidFill>
                  <a:srgbClr val="000000"/>
                </a:solidFill>
                <a:latin typeface="Poppins Italics"/>
                <a:ea typeface="Poppins Italics"/>
                <a:cs typeface="Poppins Italics"/>
                <a:sym typeface="Poppins Italics"/>
              </a:rPr>
              <a:t>(Uradni list RS, št. 48/11, 60/11 in 29/16)</a:t>
            </a:r>
            <a:r>
              <a:rPr lang="en-US" sz="1802">
                <a:solidFill>
                  <a:srgbClr val="000000"/>
                </a:solidFill>
                <a:latin typeface="Poppins"/>
                <a:ea typeface="Poppins"/>
                <a:cs typeface="Poppins"/>
                <a:sym typeface="Poppins"/>
              </a:rPr>
              <a:t>, in sicer je ocenjena vrednost ene ure prostovoljskega dela:</a:t>
            </a:r>
          </a:p>
          <a:p>
            <a:pPr algn="just">
              <a:lnSpc>
                <a:spcPts val="1159"/>
              </a:lnSpc>
            </a:pPr>
            <a:endParaRPr lang="en-US" sz="1802">
              <a:solidFill>
                <a:srgbClr val="000000"/>
              </a:solidFill>
              <a:latin typeface="Poppins"/>
              <a:ea typeface="Poppins"/>
              <a:cs typeface="Poppins"/>
              <a:sym typeface="Poppins"/>
            </a:endParaRPr>
          </a:p>
          <a:p>
            <a:pPr marL="389138" lvl="1" indent="-194569" algn="just">
              <a:lnSpc>
                <a:spcPts val="2090"/>
              </a:lnSpc>
              <a:buFont typeface="Arial"/>
              <a:buChar char="•"/>
            </a:pPr>
            <a:r>
              <a:rPr lang="en-US" sz="1802">
                <a:solidFill>
                  <a:srgbClr val="000000"/>
                </a:solidFill>
                <a:latin typeface="Poppins"/>
                <a:ea typeface="Poppins"/>
                <a:cs typeface="Poppins"/>
                <a:sym typeface="Poppins"/>
              </a:rPr>
              <a:t>za </a:t>
            </a:r>
            <a:r>
              <a:rPr lang="en-US" sz="1802" b="1">
                <a:solidFill>
                  <a:srgbClr val="000000"/>
                </a:solidFill>
                <a:latin typeface="Poppins Bold"/>
                <a:ea typeface="Poppins Bold"/>
                <a:cs typeface="Poppins Bold"/>
                <a:sym typeface="Poppins Bold"/>
              </a:rPr>
              <a:t>organizacijsko </a:t>
            </a:r>
            <a:r>
              <a:rPr lang="en-US" sz="1802">
                <a:solidFill>
                  <a:srgbClr val="000000"/>
                </a:solidFill>
                <a:latin typeface="Poppins"/>
                <a:ea typeface="Poppins"/>
                <a:cs typeface="Poppins"/>
                <a:sym typeface="Poppins"/>
              </a:rPr>
              <a:t>delo: </a:t>
            </a:r>
            <a:r>
              <a:rPr lang="en-US" sz="1802" b="1">
                <a:solidFill>
                  <a:srgbClr val="000000"/>
                </a:solidFill>
                <a:latin typeface="Poppins Bold"/>
                <a:ea typeface="Poppins Bold"/>
                <a:cs typeface="Poppins Bold"/>
                <a:sym typeface="Poppins Bold"/>
              </a:rPr>
              <a:t>13 evrov na uro</a:t>
            </a:r>
          </a:p>
          <a:p>
            <a:pPr algn="just">
              <a:lnSpc>
                <a:spcPts val="1159"/>
              </a:lnSpc>
            </a:pPr>
            <a:endParaRPr lang="en-US" sz="1802" b="1">
              <a:solidFill>
                <a:srgbClr val="000000"/>
              </a:solidFill>
              <a:latin typeface="Poppins Bold"/>
              <a:ea typeface="Poppins Bold"/>
              <a:cs typeface="Poppins Bold"/>
              <a:sym typeface="Poppins Bold"/>
            </a:endParaRPr>
          </a:p>
          <a:p>
            <a:pPr marL="389138" lvl="1" indent="-194569" algn="just">
              <a:lnSpc>
                <a:spcPts val="2090"/>
              </a:lnSpc>
              <a:buFont typeface="Arial"/>
              <a:buChar char="•"/>
            </a:pPr>
            <a:r>
              <a:rPr lang="en-US" sz="1802">
                <a:solidFill>
                  <a:srgbClr val="000000"/>
                </a:solidFill>
                <a:latin typeface="Poppins"/>
                <a:ea typeface="Poppins"/>
                <a:cs typeface="Poppins"/>
                <a:sym typeface="Poppins"/>
              </a:rPr>
              <a:t>za </a:t>
            </a:r>
            <a:r>
              <a:rPr lang="en-US" sz="1802" b="1">
                <a:solidFill>
                  <a:srgbClr val="000000"/>
                </a:solidFill>
                <a:latin typeface="Poppins Bold"/>
                <a:ea typeface="Poppins Bold"/>
                <a:cs typeface="Poppins Bold"/>
                <a:sym typeface="Poppins Bold"/>
              </a:rPr>
              <a:t>vsebinsko </a:t>
            </a:r>
            <a:r>
              <a:rPr lang="en-US" sz="1802">
                <a:solidFill>
                  <a:srgbClr val="000000"/>
                </a:solidFill>
                <a:latin typeface="Poppins"/>
                <a:ea typeface="Poppins"/>
                <a:cs typeface="Poppins"/>
                <a:sym typeface="Poppins"/>
              </a:rPr>
              <a:t>delo: </a:t>
            </a:r>
            <a:r>
              <a:rPr lang="en-US" sz="1802" b="1">
                <a:solidFill>
                  <a:srgbClr val="000000"/>
                </a:solidFill>
                <a:latin typeface="Poppins Bold"/>
                <a:ea typeface="Poppins Bold"/>
                <a:cs typeface="Poppins Bold"/>
                <a:sym typeface="Poppins Bold"/>
              </a:rPr>
              <a:t>10 evrov na uro</a:t>
            </a:r>
          </a:p>
          <a:p>
            <a:pPr algn="just">
              <a:lnSpc>
                <a:spcPts val="1159"/>
              </a:lnSpc>
            </a:pPr>
            <a:endParaRPr lang="en-US" sz="1802" b="1">
              <a:solidFill>
                <a:srgbClr val="000000"/>
              </a:solidFill>
              <a:latin typeface="Poppins Bold"/>
              <a:ea typeface="Poppins Bold"/>
              <a:cs typeface="Poppins Bold"/>
              <a:sym typeface="Poppins Bold"/>
            </a:endParaRPr>
          </a:p>
          <a:p>
            <a:pPr marL="389138" lvl="1" indent="-194569" algn="just">
              <a:lnSpc>
                <a:spcPts val="2090"/>
              </a:lnSpc>
              <a:buFont typeface="Arial"/>
              <a:buChar char="•"/>
            </a:pPr>
            <a:r>
              <a:rPr lang="en-US" sz="1802">
                <a:solidFill>
                  <a:srgbClr val="000000"/>
                </a:solidFill>
                <a:latin typeface="Poppins"/>
                <a:ea typeface="Poppins"/>
                <a:cs typeface="Poppins"/>
                <a:sym typeface="Poppins"/>
              </a:rPr>
              <a:t>za opravljeno </a:t>
            </a:r>
            <a:r>
              <a:rPr lang="en-US" sz="1802" b="1">
                <a:solidFill>
                  <a:srgbClr val="000000"/>
                </a:solidFill>
                <a:latin typeface="Poppins Bold"/>
                <a:ea typeface="Poppins Bold"/>
                <a:cs typeface="Poppins Bold"/>
                <a:sym typeface="Poppins Bold"/>
              </a:rPr>
              <a:t>drugo prostovoljsko delo</a:t>
            </a:r>
            <a:r>
              <a:rPr lang="en-US" sz="1802">
                <a:solidFill>
                  <a:srgbClr val="000000"/>
                </a:solidFill>
                <a:latin typeface="Poppins"/>
                <a:ea typeface="Poppins"/>
                <a:cs typeface="Poppins"/>
                <a:sym typeface="Poppins"/>
              </a:rPr>
              <a:t>:</a:t>
            </a:r>
            <a:r>
              <a:rPr lang="en-US" sz="1802" b="1">
                <a:solidFill>
                  <a:srgbClr val="000000"/>
                </a:solidFill>
                <a:latin typeface="Poppins Bold"/>
                <a:ea typeface="Poppins Bold"/>
                <a:cs typeface="Poppins Bold"/>
                <a:sym typeface="Poppins Bold"/>
              </a:rPr>
              <a:t> 6 evrov na uro</a:t>
            </a:r>
          </a:p>
          <a:p>
            <a:pPr algn="just">
              <a:lnSpc>
                <a:spcPts val="2090"/>
              </a:lnSpc>
            </a:pPr>
            <a:endParaRPr lang="en-US" sz="1802" b="1">
              <a:solidFill>
                <a:srgbClr val="000000"/>
              </a:solidFill>
              <a:latin typeface="Poppins Bold"/>
              <a:ea typeface="Poppins Bold"/>
              <a:cs typeface="Poppins Bold"/>
              <a:sym typeface="Poppins Bold"/>
            </a:endParaRPr>
          </a:p>
        </p:txBody>
      </p:sp>
      <p:sp>
        <p:nvSpPr>
          <p:cNvPr id="14" name="Freeform 14"/>
          <p:cNvSpPr/>
          <p:nvPr/>
        </p:nvSpPr>
        <p:spPr>
          <a:xfrm rot="-10800000">
            <a:off x="2158487" y="6016374"/>
            <a:ext cx="12840604" cy="2173823"/>
          </a:xfrm>
          <a:custGeom>
            <a:avLst/>
            <a:gdLst/>
            <a:ahLst/>
            <a:cxnLst/>
            <a:rect l="l" t="t" r="r" b="b"/>
            <a:pathLst>
              <a:path w="12840604" h="2173823">
                <a:moveTo>
                  <a:pt x="0" y="0"/>
                </a:moveTo>
                <a:lnTo>
                  <a:pt x="12840605" y="0"/>
                </a:lnTo>
                <a:lnTo>
                  <a:pt x="12840605" y="2173823"/>
                </a:lnTo>
                <a:lnTo>
                  <a:pt x="0" y="2173823"/>
                </a:lnTo>
                <a:lnTo>
                  <a:pt x="0" y="0"/>
                </a:lnTo>
                <a:close/>
              </a:path>
            </a:pathLst>
          </a:custGeom>
          <a:blipFill>
            <a:blip r:embed="rId9"/>
            <a:stretch>
              <a:fillRect l="-9797" t="-220228" b="-315366"/>
            </a:stretch>
          </a:blipFill>
        </p:spPr>
        <p:txBody>
          <a:bodyPr/>
          <a:lstStyle/>
          <a:p>
            <a:endParaRPr lang="sl-SI"/>
          </a:p>
        </p:txBody>
      </p:sp>
      <p:sp>
        <p:nvSpPr>
          <p:cNvPr id="15" name="TextBox 15"/>
          <p:cNvSpPr txBox="1"/>
          <p:nvPr/>
        </p:nvSpPr>
        <p:spPr>
          <a:xfrm>
            <a:off x="2158487" y="6234616"/>
            <a:ext cx="12840604" cy="1664558"/>
          </a:xfrm>
          <a:prstGeom prst="rect">
            <a:avLst/>
          </a:prstGeom>
        </p:spPr>
        <p:txBody>
          <a:bodyPr lIns="0" tIns="0" rIns="0" bIns="0" rtlCol="0" anchor="t">
            <a:spAutoFit/>
          </a:bodyPr>
          <a:lstStyle/>
          <a:p>
            <a:pPr algn="ctr">
              <a:lnSpc>
                <a:spcPts val="2239"/>
              </a:lnSpc>
              <a:spcBef>
                <a:spcPct val="0"/>
              </a:spcBef>
            </a:pPr>
            <a:r>
              <a:rPr lang="en-US" sz="1599" spc="1">
                <a:solidFill>
                  <a:srgbClr val="32488C"/>
                </a:solidFill>
                <a:latin typeface="Poppins"/>
                <a:ea typeface="Poppins"/>
                <a:cs typeface="Poppins"/>
                <a:sym typeface="Poppins"/>
              </a:rPr>
              <a:t>Če želi upravičenec v projektu uveljavljati stroške dela v obliki prostovoljskega dela, </a:t>
            </a:r>
          </a:p>
          <a:p>
            <a:pPr algn="ctr">
              <a:lnSpc>
                <a:spcPts val="2239"/>
              </a:lnSpc>
              <a:spcBef>
                <a:spcPct val="0"/>
              </a:spcBef>
            </a:pPr>
            <a:r>
              <a:rPr lang="en-US" sz="1599" spc="1">
                <a:solidFill>
                  <a:srgbClr val="32488C"/>
                </a:solidFill>
                <a:latin typeface="Poppins"/>
                <a:ea typeface="Poppins"/>
                <a:cs typeface="Poppins"/>
                <a:sym typeface="Poppins"/>
              </a:rPr>
              <a:t>mora biti vpisan v </a:t>
            </a:r>
            <a:r>
              <a:rPr lang="en-US" sz="1599" b="1" spc="1">
                <a:solidFill>
                  <a:srgbClr val="32488C"/>
                </a:solidFill>
                <a:latin typeface="Poppins Bold"/>
                <a:ea typeface="Poppins Bold"/>
                <a:cs typeface="Poppins Bold"/>
                <a:sym typeface="Poppins Bold"/>
                <a:hlinkClick r:id="rId10" tooltip="https://www.ajpes.si/Registri/Drugi_registri/Prostovoljske_organizacije/Splosno"/>
              </a:rPr>
              <a:t>Vpisnik</a:t>
            </a:r>
            <a:r>
              <a:rPr lang="en-US" sz="1599" b="1" spc="1">
                <a:solidFill>
                  <a:srgbClr val="32488C"/>
                </a:solidFill>
                <a:latin typeface="Poppins Bold"/>
                <a:ea typeface="Poppins Bold"/>
                <a:cs typeface="Poppins Bold"/>
                <a:sym typeface="Poppins Bold"/>
              </a:rPr>
              <a:t> </a:t>
            </a:r>
            <a:r>
              <a:rPr lang="en-US" sz="1599" b="1" spc="1">
                <a:solidFill>
                  <a:srgbClr val="32488C"/>
                </a:solidFill>
                <a:latin typeface="Poppins Bold"/>
                <a:ea typeface="Poppins Bold"/>
                <a:cs typeface="Poppins Bold"/>
                <a:sym typeface="Poppins Bold"/>
                <a:hlinkClick r:id="rId10" tooltip="https://www.ajpes.si/Registri/Drugi_registri/Prostovoljske_organizacije/Splosno"/>
              </a:rPr>
              <a:t>prostovoljskih</a:t>
            </a:r>
            <a:r>
              <a:rPr lang="en-US" sz="1599" b="1" spc="1">
                <a:solidFill>
                  <a:srgbClr val="32488C"/>
                </a:solidFill>
                <a:latin typeface="Poppins Bold"/>
                <a:ea typeface="Poppins Bold"/>
                <a:cs typeface="Poppins Bold"/>
                <a:sym typeface="Poppins Bold"/>
              </a:rPr>
              <a:t> </a:t>
            </a:r>
            <a:r>
              <a:rPr lang="en-US" sz="1599" b="1" spc="1">
                <a:solidFill>
                  <a:srgbClr val="32488C"/>
                </a:solidFill>
                <a:latin typeface="Poppins Bold"/>
                <a:ea typeface="Poppins Bold"/>
                <a:cs typeface="Poppins Bold"/>
                <a:sym typeface="Poppins Bold"/>
                <a:hlinkClick r:id="rId10" tooltip="https://www.ajpes.si/Registri/Drugi_registri/Prostovoljske_organizacije/Splosno"/>
              </a:rPr>
              <a:t>organizacij</a:t>
            </a:r>
            <a:r>
              <a:rPr lang="en-US" sz="1599" b="1" spc="1">
                <a:solidFill>
                  <a:srgbClr val="32488C"/>
                </a:solidFill>
                <a:latin typeface="Poppins Bold"/>
                <a:ea typeface="Poppins Bold"/>
                <a:cs typeface="Poppins Bold"/>
                <a:sym typeface="Poppins Bold"/>
              </a:rPr>
              <a:t> </a:t>
            </a:r>
            <a:r>
              <a:rPr lang="en-US" sz="1599" b="1" spc="1">
                <a:solidFill>
                  <a:srgbClr val="32488C"/>
                </a:solidFill>
                <a:latin typeface="Poppins Bold"/>
                <a:ea typeface="Poppins Bold"/>
                <a:cs typeface="Poppins Bold"/>
                <a:sym typeface="Poppins Bold"/>
                <a:hlinkClick r:id="rId10" tooltip="https://www.ajpes.si/Registri/Drugi_registri/Prostovoljske_organizacije/Splosno"/>
              </a:rPr>
              <a:t>in</a:t>
            </a:r>
            <a:r>
              <a:rPr lang="en-US" sz="1599" b="1" spc="1">
                <a:solidFill>
                  <a:srgbClr val="32488C"/>
                </a:solidFill>
                <a:latin typeface="Poppins Bold"/>
                <a:ea typeface="Poppins Bold"/>
                <a:cs typeface="Poppins Bold"/>
                <a:sym typeface="Poppins Bold"/>
              </a:rPr>
              <a:t> </a:t>
            </a:r>
            <a:r>
              <a:rPr lang="en-US" sz="1599" b="1" spc="1">
                <a:solidFill>
                  <a:srgbClr val="32488C"/>
                </a:solidFill>
                <a:latin typeface="Poppins Bold"/>
                <a:ea typeface="Poppins Bold"/>
                <a:cs typeface="Poppins Bold"/>
                <a:sym typeface="Poppins Bold"/>
                <a:hlinkClick r:id="rId10" tooltip="https://www.ajpes.si/Registri/Drugi_registri/Prostovoljske_organizacije/Splosno"/>
              </a:rPr>
              <a:t>organizacij</a:t>
            </a:r>
            <a:r>
              <a:rPr lang="en-US" sz="1599" b="1" spc="1">
                <a:solidFill>
                  <a:srgbClr val="32488C"/>
                </a:solidFill>
                <a:latin typeface="Poppins Bold"/>
                <a:ea typeface="Poppins Bold"/>
                <a:cs typeface="Poppins Bold"/>
                <a:sym typeface="Poppins Bold"/>
              </a:rPr>
              <a:t> </a:t>
            </a:r>
            <a:r>
              <a:rPr lang="en-US" sz="1599" b="1" spc="1">
                <a:solidFill>
                  <a:srgbClr val="32488C"/>
                </a:solidFill>
                <a:latin typeface="Poppins Bold"/>
                <a:ea typeface="Poppins Bold"/>
                <a:cs typeface="Poppins Bold"/>
                <a:sym typeface="Poppins Bold"/>
                <a:hlinkClick r:id="rId10" tooltip="https://www.ajpes.si/Registri/Drugi_registri/Prostovoljske_organizacije/Splosno"/>
              </a:rPr>
              <a:t>s</a:t>
            </a:r>
            <a:r>
              <a:rPr lang="en-US" sz="1599" b="1" spc="1">
                <a:solidFill>
                  <a:srgbClr val="32488C"/>
                </a:solidFill>
                <a:latin typeface="Poppins Bold"/>
                <a:ea typeface="Poppins Bold"/>
                <a:cs typeface="Poppins Bold"/>
                <a:sym typeface="Poppins Bold"/>
              </a:rPr>
              <a:t> </a:t>
            </a:r>
            <a:r>
              <a:rPr lang="en-US" sz="1599" b="1" spc="1">
                <a:solidFill>
                  <a:srgbClr val="32488C"/>
                </a:solidFill>
                <a:latin typeface="Poppins Bold"/>
                <a:ea typeface="Poppins Bold"/>
                <a:cs typeface="Poppins Bold"/>
                <a:sym typeface="Poppins Bold"/>
                <a:hlinkClick r:id="rId10" tooltip="https://www.ajpes.si/Registri/Drugi_registri/Prostovoljske_organizacije/Splosno"/>
              </a:rPr>
              <a:t>prostovoljskim</a:t>
            </a:r>
            <a:r>
              <a:rPr lang="en-US" sz="1599" b="1" spc="1">
                <a:solidFill>
                  <a:srgbClr val="32488C"/>
                </a:solidFill>
                <a:latin typeface="Poppins Bold"/>
                <a:ea typeface="Poppins Bold"/>
                <a:cs typeface="Poppins Bold"/>
                <a:sym typeface="Poppins Bold"/>
              </a:rPr>
              <a:t> </a:t>
            </a:r>
            <a:r>
              <a:rPr lang="en-US" sz="1599" b="1" spc="1">
                <a:solidFill>
                  <a:srgbClr val="32488C"/>
                </a:solidFill>
                <a:latin typeface="Poppins Bold"/>
                <a:ea typeface="Poppins Bold"/>
                <a:cs typeface="Poppins Bold"/>
                <a:sym typeface="Poppins Bold"/>
                <a:hlinkClick r:id="rId10" tooltip="https://www.ajpes.si/Registri/Drugi_registri/Prostovoljske_organizacije/Splosno"/>
              </a:rPr>
              <a:t>programom,</a:t>
            </a:r>
            <a:r>
              <a:rPr lang="en-US" sz="1599" spc="1">
                <a:solidFill>
                  <a:srgbClr val="32488C"/>
                </a:solidFill>
                <a:latin typeface="Poppins"/>
                <a:ea typeface="Poppins"/>
                <a:cs typeface="Poppins"/>
                <a:sym typeface="Poppins"/>
              </a:rPr>
              <a:t> </a:t>
            </a:r>
          </a:p>
          <a:p>
            <a:pPr algn="ctr">
              <a:lnSpc>
                <a:spcPts val="2239"/>
              </a:lnSpc>
              <a:spcBef>
                <a:spcPct val="0"/>
              </a:spcBef>
            </a:pPr>
            <a:r>
              <a:rPr lang="en-US" sz="1599" spc="1">
                <a:solidFill>
                  <a:srgbClr val="32488C"/>
                </a:solidFill>
                <a:latin typeface="Poppins"/>
                <a:ea typeface="Poppins"/>
                <a:cs typeface="Poppins"/>
                <a:sym typeface="Poppins"/>
              </a:rPr>
              <a:t>ki izpolnjujejo pogoje iz Zakona o prostovoljstvu. </a:t>
            </a:r>
          </a:p>
          <a:p>
            <a:pPr algn="ctr">
              <a:lnSpc>
                <a:spcPts val="2239"/>
              </a:lnSpc>
              <a:spcBef>
                <a:spcPct val="0"/>
              </a:spcBef>
            </a:pPr>
            <a:r>
              <a:rPr lang="en-US" sz="1599" u="sng" spc="1">
                <a:solidFill>
                  <a:srgbClr val="32488C"/>
                </a:solidFill>
                <a:latin typeface="Poppins"/>
                <a:ea typeface="Poppins"/>
                <a:cs typeface="Poppins"/>
                <a:sym typeface="Poppins"/>
              </a:rPr>
              <a:t>Potrdilo o vpisu upravičenca v Vpisnik mora biti priloženo k vlogi.</a:t>
            </a:r>
          </a:p>
          <a:p>
            <a:pPr algn="ctr">
              <a:lnSpc>
                <a:spcPts val="2239"/>
              </a:lnSpc>
              <a:spcBef>
                <a:spcPct val="0"/>
              </a:spcBef>
            </a:pPr>
            <a:endParaRPr lang="en-US" sz="1599" u="sng" spc="1">
              <a:solidFill>
                <a:srgbClr val="32488C"/>
              </a:solidFill>
              <a:latin typeface="Poppins"/>
              <a:ea typeface="Poppins"/>
              <a:cs typeface="Poppins"/>
              <a:sym typeface="Poppins"/>
            </a:endParaRPr>
          </a:p>
          <a:p>
            <a:pPr algn="ctr">
              <a:lnSpc>
                <a:spcPts val="2239"/>
              </a:lnSpc>
              <a:spcBef>
                <a:spcPct val="0"/>
              </a:spcBef>
            </a:pPr>
            <a:r>
              <a:rPr lang="en-US" sz="1599" b="1" spc="1">
                <a:solidFill>
                  <a:srgbClr val="32488C"/>
                </a:solidFill>
                <a:latin typeface="Poppins Bold"/>
                <a:ea typeface="Poppins Bold"/>
                <a:cs typeface="Poppins Bold"/>
                <a:sym typeface="Poppins Bold"/>
              </a:rPr>
              <a:t>Pogodba/pisni dogovor o prostovoljnem delu</a:t>
            </a:r>
            <a:r>
              <a:rPr lang="en-US" sz="1599" spc="1">
                <a:solidFill>
                  <a:srgbClr val="32488C"/>
                </a:solidFill>
                <a:latin typeface="Poppins"/>
                <a:ea typeface="Poppins"/>
                <a:cs typeface="Poppins"/>
                <a:sym typeface="Poppins"/>
              </a:rPr>
              <a:t> - dogovor med prostovoljcem in organizacijo</a:t>
            </a:r>
          </a:p>
        </p:txBody>
      </p:sp>
      <p:sp>
        <p:nvSpPr>
          <p:cNvPr id="16" name="Freeform 16"/>
          <p:cNvSpPr/>
          <p:nvPr/>
        </p:nvSpPr>
        <p:spPr>
          <a:xfrm>
            <a:off x="16056367" y="5928850"/>
            <a:ext cx="1042070" cy="3329450"/>
          </a:xfrm>
          <a:custGeom>
            <a:avLst/>
            <a:gdLst/>
            <a:ahLst/>
            <a:cxnLst/>
            <a:rect l="l" t="t" r="r" b="b"/>
            <a:pathLst>
              <a:path w="1042070" h="3329450">
                <a:moveTo>
                  <a:pt x="0" y="0"/>
                </a:moveTo>
                <a:lnTo>
                  <a:pt x="1042069" y="0"/>
                </a:lnTo>
                <a:lnTo>
                  <a:pt x="1042069" y="3329450"/>
                </a:lnTo>
                <a:lnTo>
                  <a:pt x="0" y="3329450"/>
                </a:lnTo>
                <a:lnTo>
                  <a:pt x="0" y="0"/>
                </a:lnTo>
                <a:close/>
              </a:path>
            </a:pathLst>
          </a:custGeom>
          <a:blipFill>
            <a:blip r:embed="rId11"/>
            <a:stretch>
              <a:fillRect l="-16657" r="-17698"/>
            </a:stretch>
          </a:blipFill>
        </p:spPr>
        <p:txBody>
          <a:bodyPr/>
          <a:lstStyle/>
          <a:p>
            <a:endParaRPr lang="sl-SI"/>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Projekti INVESTICIJSKE NARAVE</a:t>
            </a:r>
          </a:p>
        </p:txBody>
      </p:sp>
      <p:sp>
        <p:nvSpPr>
          <p:cNvPr id="13" name="TextBox 13"/>
          <p:cNvSpPr txBox="1"/>
          <p:nvPr/>
        </p:nvSpPr>
        <p:spPr>
          <a:xfrm>
            <a:off x="2307789" y="2467431"/>
            <a:ext cx="12691303" cy="1484608"/>
          </a:xfrm>
          <a:prstGeom prst="rect">
            <a:avLst/>
          </a:prstGeom>
        </p:spPr>
        <p:txBody>
          <a:bodyPr lIns="0" tIns="0" rIns="0" bIns="0" rtlCol="0" anchor="t">
            <a:spAutoFit/>
          </a:bodyPr>
          <a:lstStyle/>
          <a:p>
            <a:pPr algn="just">
              <a:lnSpc>
                <a:spcPts val="2088"/>
              </a:lnSpc>
            </a:pPr>
            <a:r>
              <a:rPr lang="en-US" sz="1800">
                <a:solidFill>
                  <a:srgbClr val="000000"/>
                </a:solidFill>
                <a:latin typeface="Poppins"/>
                <a:ea typeface="Poppins"/>
                <a:cs typeface="Poppins"/>
                <a:sym typeface="Poppins"/>
              </a:rPr>
              <a:t>To so projekti, katerih </a:t>
            </a:r>
            <a:r>
              <a:rPr lang="en-US" sz="1800" b="1">
                <a:solidFill>
                  <a:srgbClr val="000000"/>
                </a:solidFill>
                <a:latin typeface="Poppins Bold"/>
                <a:ea typeface="Poppins Bold"/>
                <a:cs typeface="Poppins Bold"/>
                <a:sym typeface="Poppins Bold"/>
              </a:rPr>
              <a:t>večji del projektnih aktivnosti predstavljajo stroški naložb oziroma investicij</a:t>
            </a:r>
            <a:r>
              <a:rPr lang="en-US" sz="1800">
                <a:solidFill>
                  <a:srgbClr val="000000"/>
                </a:solidFill>
                <a:latin typeface="Poppins"/>
                <a:ea typeface="Poppins"/>
                <a:cs typeface="Poppins"/>
                <a:sym typeface="Poppins"/>
              </a:rPr>
              <a:t> v opredmetena osnovna sredstva inv neopredmetena sredstva ter s</a:t>
            </a:r>
            <a:r>
              <a:rPr lang="en-US" sz="1800" b="1">
                <a:solidFill>
                  <a:srgbClr val="000000"/>
                </a:solidFill>
                <a:latin typeface="Poppins Bold"/>
                <a:ea typeface="Poppins Bold"/>
                <a:cs typeface="Poppins Bold"/>
                <a:sym typeface="Poppins Bold"/>
              </a:rPr>
              <a:t>troški zunanjih izvajalcev</a:t>
            </a:r>
            <a:r>
              <a:rPr lang="en-US" sz="1800">
                <a:solidFill>
                  <a:srgbClr val="000000"/>
                </a:solidFill>
                <a:latin typeface="Poppins"/>
                <a:ea typeface="Poppins"/>
                <a:cs typeface="Poppins"/>
                <a:sym typeface="Poppins"/>
              </a:rPr>
              <a:t>, za povračilo stroškov osebja pa se uporabi </a:t>
            </a:r>
            <a:r>
              <a:rPr lang="en-US" sz="1800" b="1">
                <a:solidFill>
                  <a:srgbClr val="000000"/>
                </a:solidFill>
                <a:latin typeface="Poppins Bold"/>
                <a:ea typeface="Poppins Bold"/>
                <a:cs typeface="Poppins Bold"/>
                <a:sym typeface="Poppins Bold"/>
              </a:rPr>
              <a:t>pavšalna stopnja v višini 20 %.</a:t>
            </a:r>
          </a:p>
          <a:p>
            <a:pPr algn="just">
              <a:lnSpc>
                <a:spcPts val="2088"/>
              </a:lnSpc>
            </a:pPr>
            <a:endParaRPr lang="en-US" sz="1800" b="1">
              <a:solidFill>
                <a:srgbClr val="000000"/>
              </a:solidFill>
              <a:latin typeface="Poppins Bold"/>
              <a:ea typeface="Poppins Bold"/>
              <a:cs typeface="Poppins Bold"/>
              <a:sym typeface="Poppins Bold"/>
            </a:endParaRPr>
          </a:p>
          <a:p>
            <a:pPr algn="just">
              <a:lnSpc>
                <a:spcPts val="1740"/>
              </a:lnSpc>
            </a:pPr>
            <a:r>
              <a:rPr lang="en-US" sz="1500">
                <a:solidFill>
                  <a:srgbClr val="000000"/>
                </a:solidFill>
                <a:latin typeface="Poppins"/>
                <a:ea typeface="Poppins"/>
                <a:cs typeface="Poppins"/>
                <a:sym typeface="Poppins"/>
              </a:rPr>
              <a:t>Osnova za izračun pavšalne stopnje za stroške osebja so neposredni stroški naložb oziroma investicij v opredmetena osnovna sredstva ter v neopredmetena sredstva in stroški storitev zunanjih izvajalcev.</a:t>
            </a:r>
          </a:p>
        </p:txBody>
      </p:sp>
      <p:sp>
        <p:nvSpPr>
          <p:cNvPr id="14" name="Freeform 14"/>
          <p:cNvSpPr/>
          <p:nvPr/>
        </p:nvSpPr>
        <p:spPr>
          <a:xfrm rot="-10800000">
            <a:off x="2307789" y="4357503"/>
            <a:ext cx="12691303" cy="3408885"/>
          </a:xfrm>
          <a:custGeom>
            <a:avLst/>
            <a:gdLst/>
            <a:ahLst/>
            <a:cxnLst/>
            <a:rect l="l" t="t" r="r" b="b"/>
            <a:pathLst>
              <a:path w="12691303" h="3408885">
                <a:moveTo>
                  <a:pt x="0" y="0"/>
                </a:moveTo>
                <a:lnTo>
                  <a:pt x="12691303" y="0"/>
                </a:lnTo>
                <a:lnTo>
                  <a:pt x="12691303" y="3408885"/>
                </a:lnTo>
                <a:lnTo>
                  <a:pt x="0" y="3408885"/>
                </a:lnTo>
                <a:lnTo>
                  <a:pt x="0" y="0"/>
                </a:lnTo>
                <a:close/>
              </a:path>
            </a:pathLst>
          </a:custGeom>
          <a:blipFill>
            <a:blip r:embed="rId9"/>
            <a:stretch>
              <a:fillRect l="-11089" t="-104207" b="-201107"/>
            </a:stretch>
          </a:blipFill>
        </p:spPr>
        <p:txBody>
          <a:bodyPr/>
          <a:lstStyle/>
          <a:p>
            <a:endParaRPr lang="sl-SI"/>
          </a:p>
        </p:txBody>
      </p:sp>
      <p:sp>
        <p:nvSpPr>
          <p:cNvPr id="15" name="TextBox 15"/>
          <p:cNvSpPr txBox="1"/>
          <p:nvPr/>
        </p:nvSpPr>
        <p:spPr>
          <a:xfrm>
            <a:off x="2791074" y="4534966"/>
            <a:ext cx="11809116" cy="3053362"/>
          </a:xfrm>
          <a:prstGeom prst="rect">
            <a:avLst/>
          </a:prstGeom>
        </p:spPr>
        <p:txBody>
          <a:bodyPr lIns="0" tIns="0" rIns="0" bIns="0" rtlCol="0" anchor="t">
            <a:spAutoFit/>
          </a:bodyPr>
          <a:lstStyle/>
          <a:p>
            <a:pPr algn="just">
              <a:lnSpc>
                <a:spcPts val="2196"/>
              </a:lnSpc>
            </a:pPr>
            <a:r>
              <a:rPr lang="en-US" sz="1800" b="1">
                <a:solidFill>
                  <a:srgbClr val="32488C"/>
                </a:solidFill>
                <a:latin typeface="Poppins Bold"/>
                <a:ea typeface="Poppins Bold"/>
                <a:cs typeface="Poppins Bold"/>
                <a:sym typeface="Poppins Bold"/>
              </a:rPr>
              <a:t>UPRAVIČENI STROŠKI:</a:t>
            </a:r>
          </a:p>
          <a:p>
            <a:pPr marL="388620" lvl="1" indent="-194310" algn="l">
              <a:lnSpc>
                <a:spcPts val="2196"/>
              </a:lnSpc>
              <a:buFont typeface="Arial"/>
              <a:buChar char="•"/>
            </a:pPr>
            <a:r>
              <a:rPr lang="en-US" sz="1800">
                <a:solidFill>
                  <a:srgbClr val="000000"/>
                </a:solidFill>
                <a:latin typeface="Poppins"/>
                <a:ea typeface="Poppins"/>
                <a:cs typeface="Poppins"/>
                <a:sym typeface="Poppins"/>
              </a:rPr>
              <a:t>naložbe oziroma investicije </a:t>
            </a:r>
            <a:r>
              <a:rPr lang="en-US" sz="1800" b="1">
                <a:solidFill>
                  <a:srgbClr val="000000"/>
                </a:solidFill>
                <a:latin typeface="Poppins Bold"/>
                <a:ea typeface="Poppins Bold"/>
                <a:cs typeface="Poppins Bold"/>
                <a:sym typeface="Poppins Bold"/>
              </a:rPr>
              <a:t>v opredmetena osnovna sredstva</a:t>
            </a:r>
            <a:r>
              <a:rPr lang="en-US" sz="1800">
                <a:solidFill>
                  <a:srgbClr val="000000"/>
                </a:solidFill>
                <a:latin typeface="Poppins"/>
                <a:ea typeface="Poppins"/>
                <a:cs typeface="Poppins"/>
                <a:sym typeface="Poppins"/>
              </a:rPr>
              <a:t>: nakup in gradnja nepremičnin, nakup zemljišč, napeljave, stroji, oprema, pohištvo in prevozna sredstva;</a:t>
            </a:r>
          </a:p>
          <a:p>
            <a:pPr marL="388620" lvl="1" indent="-194310" algn="l">
              <a:lnSpc>
                <a:spcPts val="2196"/>
              </a:lnSpc>
              <a:buFont typeface="Arial"/>
              <a:buChar char="•"/>
            </a:pPr>
            <a:r>
              <a:rPr lang="en-US" sz="1800">
                <a:solidFill>
                  <a:srgbClr val="000000"/>
                </a:solidFill>
                <a:latin typeface="Poppins"/>
                <a:ea typeface="Poppins"/>
                <a:cs typeface="Poppins"/>
                <a:sym typeface="Poppins"/>
              </a:rPr>
              <a:t>naložbe oziroma investicije </a:t>
            </a:r>
            <a:r>
              <a:rPr lang="en-US" sz="1800" b="1">
                <a:solidFill>
                  <a:srgbClr val="000000"/>
                </a:solidFill>
                <a:latin typeface="Poppins Bold"/>
                <a:ea typeface="Poppins Bold"/>
                <a:cs typeface="Poppins Bold"/>
                <a:sym typeface="Poppins Bold"/>
              </a:rPr>
              <a:t>v neopredmetena sredstva,</a:t>
            </a:r>
            <a:r>
              <a:rPr lang="en-US" sz="1800">
                <a:solidFill>
                  <a:srgbClr val="000000"/>
                </a:solidFill>
                <a:latin typeface="Poppins"/>
                <a:ea typeface="Poppins"/>
                <a:cs typeface="Poppins"/>
                <a:sym typeface="Poppins"/>
              </a:rPr>
              <a:t> ki nimajo fizične ali finančne oblike: patenti, licence, strokovno znanje ali druga intelektualna lastnina;</a:t>
            </a:r>
          </a:p>
          <a:p>
            <a:pPr marL="388620" lvl="1" indent="-194310" algn="l">
              <a:lnSpc>
                <a:spcPts val="2196"/>
              </a:lnSpc>
              <a:buFont typeface="Arial"/>
              <a:buChar char="•"/>
            </a:pPr>
            <a:r>
              <a:rPr lang="en-US" sz="1800" b="1">
                <a:solidFill>
                  <a:srgbClr val="000000"/>
                </a:solidFill>
                <a:latin typeface="Poppins Bold"/>
                <a:ea typeface="Poppins Bold"/>
                <a:cs typeface="Poppins Bold"/>
                <a:sym typeface="Poppins Bold"/>
              </a:rPr>
              <a:t>stroški dela</a:t>
            </a:r>
            <a:r>
              <a:rPr lang="en-US" sz="1800">
                <a:solidFill>
                  <a:srgbClr val="000000"/>
                </a:solidFill>
                <a:latin typeface="Poppins"/>
                <a:ea typeface="Poppins"/>
                <a:cs typeface="Poppins"/>
                <a:sym typeface="Poppins"/>
              </a:rPr>
              <a:t> (stroški zaposlenih, ki izhajajo iz pogodbe o zaposlitvi in stroški plač samozaposlenih, vključno s stroški dela po podjemni pogodbi, avtorski pogodbi (na primer vsebinska priprava avtorskega dela), vključno s prostovoljskim delom, če so taki stroški v pogodbah jasno opredeljeni);</a:t>
            </a:r>
          </a:p>
          <a:p>
            <a:pPr marL="388620" lvl="1" indent="-194310" algn="l">
              <a:lnSpc>
                <a:spcPts val="2196"/>
              </a:lnSpc>
              <a:buFont typeface="Arial"/>
              <a:buChar char="•"/>
            </a:pPr>
            <a:r>
              <a:rPr lang="en-US" sz="1800" b="1">
                <a:solidFill>
                  <a:srgbClr val="000000"/>
                </a:solidFill>
                <a:latin typeface="Poppins Bold"/>
                <a:ea typeface="Poppins Bold"/>
                <a:cs typeface="Poppins Bold"/>
                <a:sym typeface="Poppins Bold"/>
              </a:rPr>
              <a:t>storitve zunanjih izvajalcev </a:t>
            </a:r>
            <a:r>
              <a:rPr lang="en-US" sz="1800">
                <a:solidFill>
                  <a:srgbClr val="000000"/>
                </a:solidFill>
                <a:latin typeface="Poppins"/>
                <a:ea typeface="Poppins"/>
                <a:cs typeface="Poppins"/>
                <a:sym typeface="Poppins"/>
              </a:rPr>
              <a:t>(na primer nadzor, organizacija dogodkov oziroma delavnic, pridobitev dovoljenj, priprava strokovnih in promocijskih gradiv);</a:t>
            </a:r>
          </a:p>
          <a:p>
            <a:pPr marL="388620" lvl="1" indent="-194310" algn="l">
              <a:lnSpc>
                <a:spcPts val="2196"/>
              </a:lnSpc>
              <a:buFont typeface="Arial"/>
              <a:buChar char="•"/>
            </a:pPr>
            <a:r>
              <a:rPr lang="en-US" sz="1800" b="1">
                <a:solidFill>
                  <a:srgbClr val="000000"/>
                </a:solidFill>
                <a:latin typeface="Poppins Bold"/>
                <a:ea typeface="Poppins Bold"/>
                <a:cs typeface="Poppins Bold"/>
                <a:sym typeface="Poppins Bold"/>
              </a:rPr>
              <a:t>davek na dodano vrednost </a:t>
            </a:r>
            <a:r>
              <a:rPr lang="en-US" sz="1800">
                <a:solidFill>
                  <a:srgbClr val="000000"/>
                </a:solidFill>
                <a:latin typeface="Poppins"/>
                <a:ea typeface="Poppins"/>
                <a:cs typeface="Poppins"/>
                <a:sym typeface="Poppins"/>
              </a:rPr>
              <a:t>(v skladu z 11.členom Uredbe LEADER/CLLD).</a:t>
            </a:r>
          </a:p>
        </p:txBody>
      </p:sp>
      <p:sp>
        <p:nvSpPr>
          <p:cNvPr id="16" name="TextBox 16"/>
          <p:cNvSpPr txBox="1"/>
          <p:nvPr/>
        </p:nvSpPr>
        <p:spPr>
          <a:xfrm>
            <a:off x="2307789" y="8166438"/>
            <a:ext cx="12691303" cy="788311"/>
          </a:xfrm>
          <a:prstGeom prst="rect">
            <a:avLst/>
          </a:prstGeom>
        </p:spPr>
        <p:txBody>
          <a:bodyPr lIns="0" tIns="0" rIns="0" bIns="0" rtlCol="0" anchor="t">
            <a:spAutoFit/>
          </a:bodyPr>
          <a:lstStyle/>
          <a:p>
            <a:pPr algn="just">
              <a:lnSpc>
                <a:spcPts val="1740"/>
              </a:lnSpc>
            </a:pPr>
            <a:r>
              <a:rPr lang="en-US" sz="1500">
                <a:solidFill>
                  <a:srgbClr val="000000"/>
                </a:solidFill>
                <a:latin typeface="Poppins"/>
                <a:ea typeface="Poppins"/>
                <a:cs typeface="Poppins"/>
                <a:sym typeface="Poppins"/>
              </a:rPr>
              <a:t>Stroški nakupa zemljišč lahko predstavljajo največ 10 % upravičenih stroškov posameznega projekta. Za propadajoče lokacije in za nekdanje industrijske lokacije, ki vključujejo stavbe, se ta odstotek poveča na 15 %. </a:t>
            </a:r>
          </a:p>
          <a:p>
            <a:pPr algn="just">
              <a:lnSpc>
                <a:spcPts val="1160"/>
              </a:lnSpc>
            </a:pPr>
            <a:endParaRPr lang="en-US" sz="1500">
              <a:solidFill>
                <a:srgbClr val="000000"/>
              </a:solidFill>
              <a:latin typeface="Poppins"/>
              <a:ea typeface="Poppins"/>
              <a:cs typeface="Poppins"/>
              <a:sym typeface="Poppins"/>
            </a:endParaRPr>
          </a:p>
          <a:p>
            <a:pPr algn="just">
              <a:lnSpc>
                <a:spcPts val="1508"/>
              </a:lnSpc>
            </a:pPr>
            <a:r>
              <a:rPr lang="en-US" sz="1300" b="1" i="1">
                <a:solidFill>
                  <a:srgbClr val="000000"/>
                </a:solidFill>
                <a:latin typeface="Poppins Bold Italics"/>
                <a:ea typeface="Poppins Bold Italics"/>
                <a:cs typeface="Poppins Bold Italics"/>
                <a:sym typeface="Poppins Bold Italics"/>
              </a:rPr>
              <a:t>Upravičeni so samo stroški, ki so nastali po vložitvi vloge za odobritev projekta na MKRR.</a:t>
            </a:r>
          </a:p>
        </p:txBody>
      </p:sp>
      <p:sp>
        <p:nvSpPr>
          <p:cNvPr id="17" name="Freeform 17"/>
          <p:cNvSpPr/>
          <p:nvPr/>
        </p:nvSpPr>
        <p:spPr>
          <a:xfrm>
            <a:off x="16035864" y="4604717"/>
            <a:ext cx="1109398" cy="4653583"/>
          </a:xfrm>
          <a:custGeom>
            <a:avLst/>
            <a:gdLst/>
            <a:ahLst/>
            <a:cxnLst/>
            <a:rect l="l" t="t" r="r" b="b"/>
            <a:pathLst>
              <a:path w="1109398" h="4653583">
                <a:moveTo>
                  <a:pt x="0" y="0"/>
                </a:moveTo>
                <a:lnTo>
                  <a:pt x="1109399" y="0"/>
                </a:lnTo>
                <a:lnTo>
                  <a:pt x="1109399" y="4653583"/>
                </a:lnTo>
                <a:lnTo>
                  <a:pt x="0" y="4653583"/>
                </a:lnTo>
                <a:lnTo>
                  <a:pt x="0" y="0"/>
                </a:lnTo>
                <a:close/>
              </a:path>
            </a:pathLst>
          </a:custGeom>
          <a:blipFill>
            <a:blip r:embed="rId10"/>
            <a:stretch>
              <a:fillRect/>
            </a:stretch>
          </a:blipFill>
        </p:spPr>
        <p:txBody>
          <a:bodyPr/>
          <a:lstStyle/>
          <a:p>
            <a:endParaRPr lang="sl-SI"/>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2307789" y="2467431"/>
            <a:ext cx="12691303" cy="5322141"/>
          </a:xfrm>
          <a:prstGeom prst="rect">
            <a:avLst/>
          </a:prstGeom>
        </p:spPr>
        <p:txBody>
          <a:bodyPr lIns="0" tIns="0" rIns="0" bIns="0" rtlCol="0" anchor="t">
            <a:spAutoFit/>
          </a:bodyPr>
          <a:lstStyle/>
          <a:p>
            <a:pPr algn="just">
              <a:lnSpc>
                <a:spcPts val="2088"/>
              </a:lnSpc>
            </a:pPr>
            <a:r>
              <a:rPr lang="en-US" sz="1800" b="1" u="sng">
                <a:solidFill>
                  <a:srgbClr val="32488C"/>
                </a:solidFill>
                <a:latin typeface="Poppins Bold"/>
                <a:ea typeface="Poppins Bold"/>
                <a:cs typeface="Poppins Bold"/>
                <a:sym typeface="Poppins Bold"/>
              </a:rPr>
              <a:t>NEUPRAVIČENI STROŠKI</a:t>
            </a:r>
          </a:p>
          <a:p>
            <a:pPr algn="just">
              <a:lnSpc>
                <a:spcPts val="2088"/>
              </a:lnSpc>
            </a:pPr>
            <a:endParaRPr lang="en-US" sz="1800" b="1" u="sng">
              <a:solidFill>
                <a:srgbClr val="32488C"/>
              </a:solidFill>
              <a:latin typeface="Poppins Bold"/>
              <a:ea typeface="Poppins Bold"/>
              <a:cs typeface="Poppins Bold"/>
              <a:sym typeface="Poppins Bold"/>
            </a:endParaRPr>
          </a:p>
          <a:p>
            <a:pPr algn="just">
              <a:lnSpc>
                <a:spcPts val="2088"/>
              </a:lnSpc>
            </a:pPr>
            <a:endParaRPr lang="en-US" sz="1800" b="1" u="sng">
              <a:solidFill>
                <a:srgbClr val="32488C"/>
              </a:solidFill>
              <a:latin typeface="Poppins Bold"/>
              <a:ea typeface="Poppins Bold"/>
              <a:cs typeface="Poppins Bold"/>
              <a:sym typeface="Poppins Bold"/>
            </a:endParaRPr>
          </a:p>
          <a:p>
            <a:pPr algn="just">
              <a:lnSpc>
                <a:spcPts val="2088"/>
              </a:lnSpc>
            </a:pPr>
            <a:endParaRPr lang="en-US" sz="1800" b="1" u="sng">
              <a:solidFill>
                <a:srgbClr val="32488C"/>
              </a:solidFill>
              <a:latin typeface="Poppins Bold"/>
              <a:ea typeface="Poppins Bold"/>
              <a:cs typeface="Poppins Bold"/>
              <a:sym typeface="Poppins Bold"/>
            </a:endParaRPr>
          </a:p>
          <a:p>
            <a:pPr algn="just">
              <a:lnSpc>
                <a:spcPts val="2088"/>
              </a:lnSpc>
            </a:pPr>
            <a:r>
              <a:rPr lang="en-US" sz="1800">
                <a:solidFill>
                  <a:srgbClr val="000000"/>
                </a:solidFill>
                <a:latin typeface="Poppins"/>
                <a:ea typeface="Poppins"/>
                <a:cs typeface="Poppins"/>
                <a:sym typeface="Poppins"/>
              </a:rPr>
              <a:t>Za sklad ESRR do podpore niso upravičeni stroški iz 64. člena Uredbe 2021/1060/EU ter naslednji stroški ali aktivnosti: </a:t>
            </a:r>
          </a:p>
          <a:p>
            <a:pPr algn="just">
              <a:lnSpc>
                <a:spcPts val="2088"/>
              </a:lnSpc>
            </a:pPr>
            <a:endParaRPr lang="en-US" sz="1800">
              <a:solidFill>
                <a:srgbClr val="000000"/>
              </a:solidFill>
              <a:latin typeface="Poppins"/>
              <a:ea typeface="Poppins"/>
              <a:cs typeface="Poppins"/>
              <a:sym typeface="Poppins"/>
            </a:endParaRPr>
          </a:p>
          <a:p>
            <a:pPr marL="388620" lvl="1" indent="-194310" algn="l">
              <a:lnSpc>
                <a:spcPts val="2088"/>
              </a:lnSpc>
              <a:buFont typeface="Arial"/>
              <a:buChar char="•"/>
            </a:pPr>
            <a:r>
              <a:rPr lang="en-US" sz="1800">
                <a:solidFill>
                  <a:srgbClr val="000000"/>
                </a:solidFill>
                <a:latin typeface="Poppins"/>
                <a:ea typeface="Poppins"/>
                <a:cs typeface="Poppins"/>
                <a:sym typeface="Poppins"/>
              </a:rPr>
              <a:t>stroški priprave vlog in zahtevkov za izplačilo; </a:t>
            </a:r>
          </a:p>
          <a:p>
            <a:pPr algn="l">
              <a:lnSpc>
                <a:spcPts val="1159"/>
              </a:lnSpc>
            </a:pPr>
            <a:endParaRPr lang="en-US" sz="1800">
              <a:solidFill>
                <a:srgbClr val="000000"/>
              </a:solidFill>
              <a:latin typeface="Poppins"/>
              <a:ea typeface="Poppins"/>
              <a:cs typeface="Poppins"/>
              <a:sym typeface="Poppins"/>
            </a:endParaRPr>
          </a:p>
          <a:p>
            <a:pPr marL="388620" lvl="1" indent="-194310" algn="l">
              <a:lnSpc>
                <a:spcPts val="2088"/>
              </a:lnSpc>
              <a:buFont typeface="Arial"/>
              <a:buChar char="•"/>
            </a:pPr>
            <a:r>
              <a:rPr lang="en-US" sz="1800">
                <a:solidFill>
                  <a:srgbClr val="000000"/>
                </a:solidFill>
                <a:latin typeface="Poppins"/>
                <a:ea typeface="Poppins"/>
                <a:cs typeface="Poppins"/>
                <a:sym typeface="Poppins"/>
              </a:rPr>
              <a:t>nakup rabljene opreme in mehanizacije (razen zbirk, starin in obnovljene IKT opreme pod pogoji Navodil organa upravljanja o upravičenih stroških za sredstva evropske kohezijske politike v programskem obdobju 2021-2027); </a:t>
            </a:r>
          </a:p>
          <a:p>
            <a:pPr algn="l">
              <a:lnSpc>
                <a:spcPts val="1159"/>
              </a:lnSpc>
            </a:pPr>
            <a:endParaRPr lang="en-US" sz="1800">
              <a:solidFill>
                <a:srgbClr val="000000"/>
              </a:solidFill>
              <a:latin typeface="Poppins"/>
              <a:ea typeface="Poppins"/>
              <a:cs typeface="Poppins"/>
              <a:sym typeface="Poppins"/>
            </a:endParaRPr>
          </a:p>
          <a:p>
            <a:pPr marL="388620" lvl="1" indent="-194310" algn="l">
              <a:lnSpc>
                <a:spcPts val="2088"/>
              </a:lnSpc>
              <a:buFont typeface="Arial"/>
              <a:buChar char="•"/>
            </a:pPr>
            <a:r>
              <a:rPr lang="en-US" sz="1800">
                <a:solidFill>
                  <a:srgbClr val="000000"/>
                </a:solidFill>
                <a:latin typeface="Poppins"/>
                <a:ea typeface="Poppins"/>
                <a:cs typeface="Poppins"/>
                <a:sym typeface="Poppins"/>
              </a:rPr>
              <a:t>investicije in nakupi opreme, mehanizacije in storitev, namenjenih za zasebno rabo; </a:t>
            </a:r>
          </a:p>
          <a:p>
            <a:pPr algn="l">
              <a:lnSpc>
                <a:spcPts val="1159"/>
              </a:lnSpc>
            </a:pPr>
            <a:endParaRPr lang="en-US" sz="1800">
              <a:solidFill>
                <a:srgbClr val="000000"/>
              </a:solidFill>
              <a:latin typeface="Poppins"/>
              <a:ea typeface="Poppins"/>
              <a:cs typeface="Poppins"/>
              <a:sym typeface="Poppins"/>
            </a:endParaRPr>
          </a:p>
          <a:p>
            <a:pPr marL="388620" lvl="1" indent="-194310" algn="l">
              <a:lnSpc>
                <a:spcPts val="2088"/>
              </a:lnSpc>
              <a:buFont typeface="Arial"/>
              <a:buChar char="•"/>
            </a:pPr>
            <a:r>
              <a:rPr lang="en-US" sz="1800">
                <a:solidFill>
                  <a:srgbClr val="000000"/>
                </a:solidFill>
                <a:latin typeface="Poppins"/>
                <a:ea typeface="Poppins"/>
                <a:cs typeface="Poppins"/>
                <a:sym typeface="Poppins"/>
              </a:rPr>
              <a:t>plačilo davkov, carin in dajatev pri uvozu, obresti na dolgove, bančne garancije in stroške garancij, upravne takse; </a:t>
            </a:r>
          </a:p>
          <a:p>
            <a:pPr algn="l">
              <a:lnSpc>
                <a:spcPts val="1159"/>
              </a:lnSpc>
            </a:pPr>
            <a:endParaRPr lang="en-US" sz="1800">
              <a:solidFill>
                <a:srgbClr val="000000"/>
              </a:solidFill>
              <a:latin typeface="Poppins"/>
              <a:ea typeface="Poppins"/>
              <a:cs typeface="Poppins"/>
              <a:sym typeface="Poppins"/>
            </a:endParaRPr>
          </a:p>
          <a:p>
            <a:pPr marL="388620" lvl="1" indent="-194310" algn="l">
              <a:lnSpc>
                <a:spcPts val="2088"/>
              </a:lnSpc>
              <a:buFont typeface="Arial"/>
              <a:buChar char="•"/>
            </a:pPr>
            <a:r>
              <a:rPr lang="en-US" sz="1800">
                <a:solidFill>
                  <a:srgbClr val="000000"/>
                </a:solidFill>
                <a:latin typeface="Poppins"/>
                <a:ea typeface="Poppins"/>
                <a:cs typeface="Poppins"/>
                <a:sym typeface="Poppins"/>
              </a:rPr>
              <a:t>nenamenska raba sredstev; </a:t>
            </a:r>
          </a:p>
          <a:p>
            <a:pPr algn="l">
              <a:lnSpc>
                <a:spcPts val="1159"/>
              </a:lnSpc>
            </a:pPr>
            <a:endParaRPr lang="en-US" sz="1800">
              <a:solidFill>
                <a:srgbClr val="000000"/>
              </a:solidFill>
              <a:latin typeface="Poppins"/>
              <a:ea typeface="Poppins"/>
              <a:cs typeface="Poppins"/>
              <a:sym typeface="Poppins"/>
            </a:endParaRPr>
          </a:p>
          <a:p>
            <a:pPr marL="388620" lvl="1" indent="-194310" algn="l">
              <a:lnSpc>
                <a:spcPts val="2088"/>
              </a:lnSpc>
              <a:buFont typeface="Arial"/>
              <a:buChar char="•"/>
            </a:pPr>
            <a:r>
              <a:rPr lang="en-US" sz="1800">
                <a:solidFill>
                  <a:srgbClr val="000000"/>
                </a:solidFill>
                <a:latin typeface="Poppins"/>
                <a:ea typeface="Poppins"/>
                <a:cs typeface="Poppins"/>
                <a:sym typeface="Poppins"/>
              </a:rPr>
              <a:t>posebnosti sklada, ki so opredeljena v Navodilih organa upravljanja o upravičenih stroških za sredstva evropske kohezijske politike v programskem obdobju 2021-2027.</a:t>
            </a:r>
          </a:p>
          <a:p>
            <a:pPr algn="just">
              <a:lnSpc>
                <a:spcPts val="1740"/>
              </a:lnSpc>
            </a:pPr>
            <a:endParaRPr lang="en-US" sz="1800">
              <a:solidFill>
                <a:srgbClr val="000000"/>
              </a:solidFill>
              <a:latin typeface="Poppins"/>
              <a:ea typeface="Poppins"/>
              <a:cs typeface="Poppins"/>
              <a:sym typeface="Poppins"/>
            </a:endParaRPr>
          </a:p>
        </p:txBody>
      </p:sp>
      <p:sp>
        <p:nvSpPr>
          <p:cNvPr id="13" name="Freeform 13"/>
          <p:cNvSpPr/>
          <p:nvPr/>
        </p:nvSpPr>
        <p:spPr>
          <a:xfrm>
            <a:off x="15887719" y="4882686"/>
            <a:ext cx="1195199" cy="4310522"/>
          </a:xfrm>
          <a:custGeom>
            <a:avLst/>
            <a:gdLst/>
            <a:ahLst/>
            <a:cxnLst/>
            <a:rect l="l" t="t" r="r" b="b"/>
            <a:pathLst>
              <a:path w="1195199" h="4310522">
                <a:moveTo>
                  <a:pt x="0" y="0"/>
                </a:moveTo>
                <a:lnTo>
                  <a:pt x="1195199" y="0"/>
                </a:lnTo>
                <a:lnTo>
                  <a:pt x="1195199" y="4310522"/>
                </a:lnTo>
                <a:lnTo>
                  <a:pt x="0" y="4310522"/>
                </a:lnTo>
                <a:lnTo>
                  <a:pt x="0" y="0"/>
                </a:lnTo>
                <a:close/>
              </a:path>
            </a:pathLst>
          </a:custGeom>
          <a:blipFill>
            <a:blip r:embed="rId9"/>
            <a:stretch>
              <a:fillRect l="-15402" r="-18287"/>
            </a:stretch>
          </a:blipFill>
        </p:spPr>
        <p:txBody>
          <a:bodyPr/>
          <a:lstStyle/>
          <a:p>
            <a:endParaRPr lang="sl-SI"/>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FINANČNE DOLOČBE</a:t>
            </a:r>
          </a:p>
        </p:txBody>
      </p:sp>
      <p:sp>
        <p:nvSpPr>
          <p:cNvPr id="13" name="TextBox 13"/>
          <p:cNvSpPr txBox="1"/>
          <p:nvPr/>
        </p:nvSpPr>
        <p:spPr>
          <a:xfrm>
            <a:off x="2307789" y="3191344"/>
            <a:ext cx="12691303" cy="3619119"/>
          </a:xfrm>
          <a:prstGeom prst="rect">
            <a:avLst/>
          </a:prstGeom>
        </p:spPr>
        <p:txBody>
          <a:bodyPr lIns="0" tIns="0" rIns="0" bIns="0" rtlCol="0" anchor="t">
            <a:spAutoFit/>
          </a:bodyPr>
          <a:lstStyle/>
          <a:p>
            <a:pPr algn="just">
              <a:lnSpc>
                <a:spcPts val="2088"/>
              </a:lnSpc>
            </a:pPr>
            <a:r>
              <a:rPr lang="en-US" sz="1800" b="1">
                <a:solidFill>
                  <a:srgbClr val="000000"/>
                </a:solidFill>
                <a:latin typeface="Poppins Bold"/>
                <a:ea typeface="Poppins Bold"/>
                <a:cs typeface="Poppins Bold"/>
                <a:sym typeface="Poppins Bold"/>
              </a:rPr>
              <a:t>Stopnja sofinanciranja je 80 % upravičenih stroškov</a:t>
            </a:r>
            <a:r>
              <a:rPr lang="en-US" sz="1800">
                <a:solidFill>
                  <a:srgbClr val="000000"/>
                </a:solidFill>
                <a:latin typeface="Poppins"/>
                <a:ea typeface="Poppins"/>
                <a:cs typeface="Poppins"/>
                <a:sym typeface="Poppins"/>
              </a:rPr>
              <a:t> projekta, za preostali del stroškov pa so zagotovljena sredstva iz javnega in zasebnega vira. Upravičenci morajo za izvedbo projekta zagotavljati tudi lastna sredstva.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Najvišji znesek javne podpore za posamezni projekt je </a:t>
            </a:r>
            <a:r>
              <a:rPr lang="en-US" sz="1800" b="1">
                <a:solidFill>
                  <a:srgbClr val="000000"/>
                </a:solidFill>
                <a:latin typeface="Poppins Bold"/>
                <a:ea typeface="Poppins Bold"/>
                <a:cs typeface="Poppins Bold"/>
                <a:sym typeface="Poppins Bold"/>
              </a:rPr>
              <a:t>100.000 evrov</a:t>
            </a:r>
            <a:r>
              <a:rPr lang="en-US" sz="1800">
                <a:solidFill>
                  <a:srgbClr val="000000"/>
                </a:solidFill>
                <a:latin typeface="Poppins"/>
                <a:ea typeface="Poppins"/>
                <a:cs typeface="Poppins"/>
                <a:sym typeface="Poppins"/>
              </a:rPr>
              <a:t>.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Najnižji znesek javne podpore za posamezni projekt je </a:t>
            </a:r>
            <a:r>
              <a:rPr lang="en-US" sz="1800" b="1">
                <a:solidFill>
                  <a:srgbClr val="000000"/>
                </a:solidFill>
                <a:latin typeface="Poppins Bold"/>
                <a:ea typeface="Poppins Bold"/>
                <a:cs typeface="Poppins Bold"/>
                <a:sym typeface="Poppins Bold"/>
              </a:rPr>
              <a:t>5.000 evrov</a:t>
            </a:r>
            <a:r>
              <a:rPr lang="en-US" sz="1800">
                <a:solidFill>
                  <a:srgbClr val="000000"/>
                </a:solidFill>
                <a:latin typeface="Poppins"/>
                <a:ea typeface="Poppins"/>
                <a:cs typeface="Poppins"/>
                <a:sym typeface="Poppins"/>
              </a:rPr>
              <a:t>.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Kadar vrednost posameznega projekta znaša več kot 20.000 evrov, se lahko izvaja v dveh fazah, s tem da posamezni zahtevek za izplačilo ne sme biti nižji od 5.000 evrov.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Upravičenci, ki so zavezanci za javno naročanje, morajo postopke izvajati v skladu s predpisi, ki urejajo javno naročanje, drugi pa v skladu s temeljnimi načeli javnega naročanja.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Dokazila, ki so priložena zahtevku za izplačilo, se morajo glasiti na upravičenca ali na partnerja v projektu.</a:t>
            </a:r>
          </a:p>
        </p:txBody>
      </p:sp>
      <p:sp>
        <p:nvSpPr>
          <p:cNvPr id="14" name="Freeform 14"/>
          <p:cNvSpPr/>
          <p:nvPr/>
        </p:nvSpPr>
        <p:spPr>
          <a:xfrm>
            <a:off x="16035864" y="4604717"/>
            <a:ext cx="1109398" cy="4653583"/>
          </a:xfrm>
          <a:custGeom>
            <a:avLst/>
            <a:gdLst/>
            <a:ahLst/>
            <a:cxnLst/>
            <a:rect l="l" t="t" r="r" b="b"/>
            <a:pathLst>
              <a:path w="1109398" h="4653583">
                <a:moveTo>
                  <a:pt x="0" y="0"/>
                </a:moveTo>
                <a:lnTo>
                  <a:pt x="1109399" y="0"/>
                </a:lnTo>
                <a:lnTo>
                  <a:pt x="1109399" y="4653583"/>
                </a:lnTo>
                <a:lnTo>
                  <a:pt x="0" y="4653583"/>
                </a:lnTo>
                <a:lnTo>
                  <a:pt x="0" y="0"/>
                </a:lnTo>
                <a:close/>
              </a:path>
            </a:pathLst>
          </a:custGeom>
          <a:blipFill>
            <a:blip r:embed="rId9"/>
            <a:stretch>
              <a:fillRect/>
            </a:stretch>
          </a:blipFill>
        </p:spPr>
        <p:txBody>
          <a:bodyPr/>
          <a:lstStyle/>
          <a:p>
            <a:endParaRPr lang="sl-SI"/>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PREDPLAČILA</a:t>
            </a:r>
          </a:p>
        </p:txBody>
      </p:sp>
      <p:sp>
        <p:nvSpPr>
          <p:cNvPr id="13" name="TextBox 13"/>
          <p:cNvSpPr txBox="1"/>
          <p:nvPr/>
        </p:nvSpPr>
        <p:spPr>
          <a:xfrm>
            <a:off x="2307789" y="3191344"/>
            <a:ext cx="12691303" cy="2846775"/>
          </a:xfrm>
          <a:prstGeom prst="rect">
            <a:avLst/>
          </a:prstGeom>
        </p:spPr>
        <p:txBody>
          <a:bodyPr lIns="0" tIns="0" rIns="0" bIns="0" rtlCol="0" anchor="t">
            <a:spAutoFit/>
          </a:bodyPr>
          <a:lstStyle/>
          <a:p>
            <a:pPr algn="just">
              <a:lnSpc>
                <a:spcPts val="2088"/>
              </a:lnSpc>
            </a:pPr>
            <a:r>
              <a:rPr lang="en-US" sz="1800">
                <a:solidFill>
                  <a:srgbClr val="000000"/>
                </a:solidFill>
                <a:latin typeface="Poppins"/>
                <a:ea typeface="Poppins"/>
                <a:cs typeface="Poppins"/>
                <a:sym typeface="Poppins"/>
              </a:rPr>
              <a:t>Za upravičence (vlagatelje), za katere je v skladu z zakonom, ki ureja izvrševanje proračuna Republike Slovenije (oseba zasebnega ali javnega prava in je ustanovljena in deluje kot društvo, zasebni ali javni zavod ali ustanova), dovoljeno predplačilo </a:t>
            </a:r>
            <a:r>
              <a:rPr lang="en-US" sz="1800" b="1">
                <a:solidFill>
                  <a:srgbClr val="000000"/>
                </a:solidFill>
                <a:latin typeface="Poppins Bold"/>
                <a:ea typeface="Poppins Bold"/>
                <a:cs typeface="Poppins Bold"/>
                <a:sym typeface="Poppins Bold"/>
              </a:rPr>
              <a:t>do 30 % predvidenih pogodbenih obveznosti</a:t>
            </a:r>
            <a:r>
              <a:rPr lang="en-US" sz="1800">
                <a:solidFill>
                  <a:srgbClr val="000000"/>
                </a:solidFill>
                <a:latin typeface="Poppins"/>
                <a:ea typeface="Poppins"/>
                <a:cs typeface="Poppins"/>
                <a:sym typeface="Poppins"/>
              </a:rPr>
              <a:t> za sofinanciranje projektov, se predplačilo enkratno odobri brez predložitve bančne garancije, in sicer do višine 30 % vrednosti podpore iz pogodbe o sofinanciranje za sklad ESRR.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Če upravičenec uveljavlja predplačilo iz prejšnjega odstavka, mora vložiti zahtevek za izplačilo sredstev najmanj v višini predplačila </a:t>
            </a:r>
            <a:r>
              <a:rPr lang="en-US" sz="1800" b="1">
                <a:solidFill>
                  <a:srgbClr val="000000"/>
                </a:solidFill>
                <a:latin typeface="Poppins Bold"/>
                <a:ea typeface="Poppins Bold"/>
                <a:cs typeface="Poppins Bold"/>
                <a:sym typeface="Poppins Bold"/>
              </a:rPr>
              <a:t>najpozneje v 180 dneh po izplačilu predplačila</a:t>
            </a:r>
            <a:r>
              <a:rPr lang="en-US" sz="1800">
                <a:solidFill>
                  <a:srgbClr val="000000"/>
                </a:solidFill>
                <a:latin typeface="Poppins"/>
                <a:ea typeface="Poppins"/>
                <a:cs typeface="Poppins"/>
                <a:sym typeface="Poppins"/>
              </a:rPr>
              <a:t>. Aktivnosti morajo biti zaključene ob oddaji zahtevka.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Predplačilo upravičenec uveljavlja z vlogo za odobritev projekta.</a:t>
            </a:r>
          </a:p>
        </p:txBody>
      </p:sp>
      <p:sp>
        <p:nvSpPr>
          <p:cNvPr id="14" name="Freeform 14"/>
          <p:cNvSpPr/>
          <p:nvPr/>
        </p:nvSpPr>
        <p:spPr>
          <a:xfrm>
            <a:off x="15887719" y="5185873"/>
            <a:ext cx="1195199" cy="4007334"/>
          </a:xfrm>
          <a:custGeom>
            <a:avLst/>
            <a:gdLst/>
            <a:ahLst/>
            <a:cxnLst/>
            <a:rect l="l" t="t" r="r" b="b"/>
            <a:pathLst>
              <a:path w="1195199" h="4007334">
                <a:moveTo>
                  <a:pt x="0" y="0"/>
                </a:moveTo>
                <a:lnTo>
                  <a:pt x="1195199" y="0"/>
                </a:lnTo>
                <a:lnTo>
                  <a:pt x="1195199" y="4007335"/>
                </a:lnTo>
                <a:lnTo>
                  <a:pt x="0" y="4007335"/>
                </a:lnTo>
                <a:lnTo>
                  <a:pt x="0" y="0"/>
                </a:lnTo>
                <a:close/>
              </a:path>
            </a:pathLst>
          </a:custGeom>
          <a:blipFill>
            <a:blip r:embed="rId9"/>
            <a:stretch>
              <a:fillRect l="-10802" r="-13484"/>
            </a:stretch>
          </a:blipFill>
        </p:spPr>
        <p:txBody>
          <a:bodyPr/>
          <a:lstStyle/>
          <a:p>
            <a:endParaRPr lang="sl-SI"/>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80962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UVELJAVLJANJE DDV </a:t>
            </a:r>
          </a:p>
          <a:p>
            <a:pPr algn="l">
              <a:lnSpc>
                <a:spcPts val="2100"/>
              </a:lnSpc>
            </a:pPr>
            <a:r>
              <a:rPr lang="en-US" sz="1500" b="1" i="1" spc="1">
                <a:solidFill>
                  <a:srgbClr val="32488C"/>
                </a:solidFill>
                <a:latin typeface="Poppins Bold Italics"/>
                <a:ea typeface="Poppins Bold Italics"/>
                <a:cs typeface="Poppins Bold Italics"/>
                <a:sym typeface="Poppins Bold Italics"/>
              </a:rPr>
              <a:t>(11. člen Uredbe LEADER/CLLD)</a:t>
            </a:r>
          </a:p>
        </p:txBody>
      </p:sp>
      <p:sp>
        <p:nvSpPr>
          <p:cNvPr id="13" name="TextBox 13"/>
          <p:cNvSpPr txBox="1"/>
          <p:nvPr/>
        </p:nvSpPr>
        <p:spPr>
          <a:xfrm>
            <a:off x="2307789" y="3172235"/>
            <a:ext cx="12691303" cy="4389379"/>
          </a:xfrm>
          <a:prstGeom prst="rect">
            <a:avLst/>
          </a:prstGeom>
        </p:spPr>
        <p:txBody>
          <a:bodyPr lIns="0" tIns="0" rIns="0" bIns="0" rtlCol="0" anchor="t">
            <a:spAutoFit/>
          </a:bodyPr>
          <a:lstStyle/>
          <a:p>
            <a:pPr algn="just">
              <a:lnSpc>
                <a:spcPts val="2088"/>
              </a:lnSpc>
            </a:pPr>
            <a:r>
              <a:rPr lang="en-US" sz="1800">
                <a:solidFill>
                  <a:srgbClr val="000000"/>
                </a:solidFill>
                <a:latin typeface="Poppins"/>
                <a:ea typeface="Poppins"/>
                <a:cs typeface="Poppins"/>
                <a:sym typeface="Poppins"/>
              </a:rPr>
              <a:t>DDV ni upravičen strošek, razen če se podpora nanaša na nabave blaga oziroma storitev, ki jih bo upravičenec uporabil za namene dejavnosti in transakcij, v zvezi s katerimi se v skladu s predpisi, ki urejajo DDV, ne šteje za davčnega zavezanca, ali za namene dejavnosti in transakcij, ki so v skladu s predpisi o DDV oproščene plačila DDV, brez pravice do odbitka DDV.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Upravičenec, ki uveljavlja DDV kot upravičen strošek projekta, pod kazensko odgovornostjo poda izjavo, da v skladu s predpisi, ki urejajo DDV, ne more odbijati vstopnega DDV, plačanega za nabave blaga oziroma storitev v okviru izvajanja projekta, za katerega mu je dodeljena podpora.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Upravičenec v izjavi iz prejšnjega odstavka navede razlog, na podlagi katerega ne more odbijati vstopnega DDV, in sicer da se nabave blaga oziroma storitev v okviru izvajanja projekta nanašajo na eno izmed naslednjih dejavnosti: </a:t>
            </a:r>
          </a:p>
          <a:p>
            <a:pPr marL="388620" lvl="1" indent="-194310" algn="l">
              <a:lnSpc>
                <a:spcPts val="2088"/>
              </a:lnSpc>
              <a:buFont typeface="Arial"/>
              <a:buChar char="•"/>
            </a:pPr>
            <a:r>
              <a:rPr lang="en-US" sz="1800">
                <a:solidFill>
                  <a:srgbClr val="000000"/>
                </a:solidFill>
                <a:latin typeface="Poppins"/>
                <a:ea typeface="Poppins"/>
                <a:cs typeface="Poppins"/>
                <a:sym typeface="Poppins"/>
              </a:rPr>
              <a:t>opravljanje oproščene dejavnosti brez pravice do odbitka DDV; </a:t>
            </a:r>
          </a:p>
          <a:p>
            <a:pPr marL="388620" lvl="1" indent="-194310" algn="l">
              <a:lnSpc>
                <a:spcPts val="2088"/>
              </a:lnSpc>
              <a:buFont typeface="Arial"/>
              <a:buChar char="•"/>
            </a:pPr>
            <a:r>
              <a:rPr lang="en-US" sz="1800">
                <a:solidFill>
                  <a:srgbClr val="000000"/>
                </a:solidFill>
                <a:latin typeface="Poppins"/>
                <a:ea typeface="Poppins"/>
                <a:cs typeface="Poppins"/>
                <a:sym typeface="Poppins"/>
              </a:rPr>
              <a:t>opravljanje dejavnosti, v zvezi s katerimi se upravičenec ne šteje za davčnega zavezanca, kot ga opredeljuje zakon, ki ureja DDV.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Odbitni DDV ni upravičen strošek, če upravičenec ne uveljavi pravice do odbitka DDV.</a:t>
            </a:r>
          </a:p>
        </p:txBody>
      </p:sp>
      <p:sp>
        <p:nvSpPr>
          <p:cNvPr id="14" name="Freeform 14"/>
          <p:cNvSpPr/>
          <p:nvPr/>
        </p:nvSpPr>
        <p:spPr>
          <a:xfrm>
            <a:off x="16035864" y="4604717"/>
            <a:ext cx="1109398" cy="4653583"/>
          </a:xfrm>
          <a:custGeom>
            <a:avLst/>
            <a:gdLst/>
            <a:ahLst/>
            <a:cxnLst/>
            <a:rect l="l" t="t" r="r" b="b"/>
            <a:pathLst>
              <a:path w="1109398" h="4653583">
                <a:moveTo>
                  <a:pt x="0" y="0"/>
                </a:moveTo>
                <a:lnTo>
                  <a:pt x="1109399" y="0"/>
                </a:lnTo>
                <a:lnTo>
                  <a:pt x="1109399" y="4653583"/>
                </a:lnTo>
                <a:lnTo>
                  <a:pt x="0" y="4653583"/>
                </a:lnTo>
                <a:lnTo>
                  <a:pt x="0" y="0"/>
                </a:lnTo>
                <a:close/>
              </a:path>
            </a:pathLst>
          </a:custGeom>
          <a:blipFill>
            <a:blip r:embed="rId9"/>
            <a:stretch>
              <a:fillRect/>
            </a:stretch>
          </a:blipFill>
        </p:spPr>
        <p:txBody>
          <a:bodyPr/>
          <a:lstStyle/>
          <a:p>
            <a:endParaRPr lang="sl-SI"/>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ADMINISTRATIVNA POPOLNOST VLOG</a:t>
            </a:r>
          </a:p>
        </p:txBody>
      </p:sp>
      <p:sp>
        <p:nvSpPr>
          <p:cNvPr id="13" name="TextBox 13"/>
          <p:cNvSpPr txBox="1"/>
          <p:nvPr/>
        </p:nvSpPr>
        <p:spPr>
          <a:xfrm>
            <a:off x="2300118" y="3007577"/>
            <a:ext cx="12691303" cy="2075474"/>
          </a:xfrm>
          <a:prstGeom prst="rect">
            <a:avLst/>
          </a:prstGeom>
        </p:spPr>
        <p:txBody>
          <a:bodyPr lIns="0" tIns="0" rIns="0" bIns="0" rtlCol="0" anchor="t">
            <a:spAutoFit/>
          </a:bodyPr>
          <a:lstStyle/>
          <a:p>
            <a:pPr algn="just">
              <a:lnSpc>
                <a:spcPts val="2088"/>
              </a:lnSpc>
            </a:pPr>
            <a:r>
              <a:rPr lang="en-US" sz="1800">
                <a:solidFill>
                  <a:srgbClr val="000000"/>
                </a:solidFill>
                <a:latin typeface="Poppins"/>
                <a:ea typeface="Poppins"/>
                <a:cs typeface="Poppins"/>
                <a:sym typeface="Poppins"/>
              </a:rPr>
              <a:t>Ovojnica je pravilno označena (prijavitelj, oznaka ne odpiraj, naslovnik).</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Vloga za prijavo projekta je prispela v roku, na pravi naslov in pravilen način, kot je predvideno v javnem pozivu.</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Vloga je predložena v elektronski obliki in tiskanem izvirniku.</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Vloga je podpisana in žigosana s strani prijavitelja (prijavitelj lahko za podpis vloge uporabi tudi digitalno kvalificirano potrdilo).</a:t>
            </a:r>
          </a:p>
        </p:txBody>
      </p:sp>
      <p:sp>
        <p:nvSpPr>
          <p:cNvPr id="14" name="Freeform 14"/>
          <p:cNvSpPr/>
          <p:nvPr/>
        </p:nvSpPr>
        <p:spPr>
          <a:xfrm rot="-10800000">
            <a:off x="2225467" y="5631906"/>
            <a:ext cx="12840604" cy="2592258"/>
          </a:xfrm>
          <a:custGeom>
            <a:avLst/>
            <a:gdLst/>
            <a:ahLst/>
            <a:cxnLst/>
            <a:rect l="l" t="t" r="r" b="b"/>
            <a:pathLst>
              <a:path w="12840604" h="2592258">
                <a:moveTo>
                  <a:pt x="0" y="0"/>
                </a:moveTo>
                <a:lnTo>
                  <a:pt x="12840604" y="0"/>
                </a:lnTo>
                <a:lnTo>
                  <a:pt x="12840604" y="2592258"/>
                </a:lnTo>
                <a:lnTo>
                  <a:pt x="0" y="2592258"/>
                </a:lnTo>
                <a:lnTo>
                  <a:pt x="0" y="0"/>
                </a:lnTo>
                <a:close/>
              </a:path>
            </a:pathLst>
          </a:custGeom>
          <a:blipFill>
            <a:blip r:embed="rId9"/>
            <a:stretch>
              <a:fillRect l="-9797" t="-168537" b="-264461"/>
            </a:stretch>
          </a:blipFill>
        </p:spPr>
        <p:txBody>
          <a:bodyPr/>
          <a:lstStyle/>
          <a:p>
            <a:endParaRPr lang="sl-SI"/>
          </a:p>
        </p:txBody>
      </p:sp>
      <p:sp>
        <p:nvSpPr>
          <p:cNvPr id="15" name="TextBox 15"/>
          <p:cNvSpPr txBox="1"/>
          <p:nvPr/>
        </p:nvSpPr>
        <p:spPr>
          <a:xfrm>
            <a:off x="2760389" y="5912265"/>
            <a:ext cx="11709950" cy="2076069"/>
          </a:xfrm>
          <a:prstGeom prst="rect">
            <a:avLst/>
          </a:prstGeom>
        </p:spPr>
        <p:txBody>
          <a:bodyPr lIns="0" tIns="0" rIns="0" bIns="0" rtlCol="0" anchor="t">
            <a:spAutoFit/>
          </a:bodyPr>
          <a:lstStyle/>
          <a:p>
            <a:pPr algn="just">
              <a:lnSpc>
                <a:spcPts val="2088"/>
              </a:lnSpc>
            </a:pPr>
            <a:r>
              <a:rPr lang="en-US" sz="1800">
                <a:solidFill>
                  <a:srgbClr val="000000"/>
                </a:solidFill>
                <a:latin typeface="Poppins"/>
                <a:ea typeface="Poppins"/>
                <a:cs typeface="Poppins"/>
                <a:sym typeface="Poppins"/>
              </a:rPr>
              <a:t>Vloga je popolna:</a:t>
            </a:r>
          </a:p>
          <a:p>
            <a:pPr algn="just">
              <a:lnSpc>
                <a:spcPts val="2088"/>
              </a:lnSpc>
            </a:pPr>
            <a:endParaRPr lang="en-US" sz="1800">
              <a:solidFill>
                <a:srgbClr val="000000"/>
              </a:solidFill>
              <a:latin typeface="Poppins"/>
              <a:ea typeface="Poppins"/>
              <a:cs typeface="Poppins"/>
              <a:sym typeface="Poppins"/>
            </a:endParaRPr>
          </a:p>
          <a:p>
            <a:pPr marL="388620" lvl="1" indent="-194310" algn="just">
              <a:lnSpc>
                <a:spcPts val="2088"/>
              </a:lnSpc>
              <a:buFont typeface="Arial"/>
              <a:buChar char="•"/>
            </a:pPr>
            <a:r>
              <a:rPr lang="en-US" sz="1800">
                <a:solidFill>
                  <a:srgbClr val="000000"/>
                </a:solidFill>
                <a:latin typeface="Poppins"/>
                <a:ea typeface="Poppins"/>
                <a:cs typeface="Poppins"/>
                <a:sym typeface="Poppins"/>
              </a:rPr>
              <a:t>prijavni obrazec je izpolnjen s podatki, zahtevanimi v besedilu javnega poziva in razpisni dokumentaciji;</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na prilogah so podpisi in žigi odgovornih oseb (dovoljena je uporaba digitalnega kvalificiranega potrdila);</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vsebuje obvezne in ustrezne priloge ter zahtevana dokazila s skladu z javnim pozivom (glede na tip projekta).</a:t>
            </a:r>
          </a:p>
        </p:txBody>
      </p:sp>
      <p:sp>
        <p:nvSpPr>
          <p:cNvPr id="16" name="Freeform 16"/>
          <p:cNvSpPr/>
          <p:nvPr/>
        </p:nvSpPr>
        <p:spPr>
          <a:xfrm>
            <a:off x="16035864" y="4604717"/>
            <a:ext cx="1109398" cy="4653583"/>
          </a:xfrm>
          <a:custGeom>
            <a:avLst/>
            <a:gdLst/>
            <a:ahLst/>
            <a:cxnLst/>
            <a:rect l="l" t="t" r="r" b="b"/>
            <a:pathLst>
              <a:path w="1109398" h="4653583">
                <a:moveTo>
                  <a:pt x="0" y="0"/>
                </a:moveTo>
                <a:lnTo>
                  <a:pt x="1109399" y="0"/>
                </a:lnTo>
                <a:lnTo>
                  <a:pt x="1109399" y="4653583"/>
                </a:lnTo>
                <a:lnTo>
                  <a:pt x="0" y="4653583"/>
                </a:lnTo>
                <a:lnTo>
                  <a:pt x="0" y="0"/>
                </a:lnTo>
                <a:close/>
              </a:path>
            </a:pathLst>
          </a:custGeom>
          <a:blipFill>
            <a:blip r:embed="rId10"/>
            <a:stretch>
              <a:fillRect/>
            </a:stretch>
          </a:blipFill>
        </p:spPr>
        <p:txBody>
          <a:bodyPr/>
          <a:lstStyle/>
          <a:p>
            <a:endParaRPr 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sp>
        <p:nvSpPr>
          <p:cNvPr id="4" name="Freeform 4"/>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4"/>
            <a:stretch>
              <a:fillRect/>
            </a:stretch>
          </a:blipFill>
        </p:spPr>
        <p:txBody>
          <a:bodyPr/>
          <a:lstStyle/>
          <a:p>
            <a:endParaRPr lang="sl-SI"/>
          </a:p>
        </p:txBody>
      </p:sp>
      <p:sp>
        <p:nvSpPr>
          <p:cNvPr id="5" name="Freeform 5"/>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5"/>
            <a:stretch>
              <a:fillRect/>
            </a:stretch>
          </a:blipFill>
        </p:spPr>
        <p:txBody>
          <a:bodyPr/>
          <a:lstStyle/>
          <a:p>
            <a:endParaRPr lang="sl-SI"/>
          </a:p>
        </p:txBody>
      </p:sp>
      <p:sp>
        <p:nvSpPr>
          <p:cNvPr id="6" name="Freeform 6"/>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6"/>
            <a:stretch>
              <a:fillRect/>
            </a:stretch>
          </a:blipFill>
          <a:ln cap="sq">
            <a:noFill/>
            <a:prstDash val="solid"/>
            <a:miter/>
          </a:ln>
        </p:spPr>
        <p:txBody>
          <a:bodyPr/>
          <a:lstStyle/>
          <a:p>
            <a:endParaRPr lang="sl-SI"/>
          </a:p>
        </p:txBody>
      </p:sp>
      <p:sp>
        <p:nvSpPr>
          <p:cNvPr id="7" name="Freeform 7"/>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6"/>
            <a:stretch>
              <a:fillRect/>
            </a:stretch>
          </a:blipFill>
          <a:ln cap="sq">
            <a:noFill/>
            <a:prstDash val="solid"/>
            <a:miter/>
          </a:ln>
        </p:spPr>
        <p:txBody>
          <a:bodyPr/>
          <a:lstStyle/>
          <a:p>
            <a:endParaRPr lang="sl-SI"/>
          </a:p>
        </p:txBody>
      </p:sp>
      <p:sp>
        <p:nvSpPr>
          <p:cNvPr id="8" name="Freeform 8"/>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6"/>
            <a:stretch>
              <a:fillRect r="-26500"/>
            </a:stretch>
          </a:blipFill>
          <a:ln cap="sq">
            <a:noFill/>
            <a:prstDash val="solid"/>
            <a:miter/>
          </a:ln>
        </p:spPr>
        <p:txBody>
          <a:bodyPr/>
          <a:lstStyle/>
          <a:p>
            <a:endParaRPr lang="sl-SI"/>
          </a:p>
        </p:txBody>
      </p:sp>
      <p:grpSp>
        <p:nvGrpSpPr>
          <p:cNvPr id="9" name="Group 9"/>
          <p:cNvGrpSpPr/>
          <p:nvPr/>
        </p:nvGrpSpPr>
        <p:grpSpPr>
          <a:xfrm>
            <a:off x="2307789" y="2943962"/>
            <a:ext cx="12631057" cy="4753510"/>
            <a:chOff x="0" y="0"/>
            <a:chExt cx="16841409" cy="6338013"/>
          </a:xfrm>
        </p:grpSpPr>
        <p:sp>
          <p:nvSpPr>
            <p:cNvPr id="10" name="Freeform 10"/>
            <p:cNvSpPr/>
            <p:nvPr/>
          </p:nvSpPr>
          <p:spPr>
            <a:xfrm rot="-10800000">
              <a:off x="0" y="0"/>
              <a:ext cx="8503097" cy="924112"/>
            </a:xfrm>
            <a:custGeom>
              <a:avLst/>
              <a:gdLst/>
              <a:ahLst/>
              <a:cxnLst/>
              <a:rect l="l" t="t" r="r" b="b"/>
              <a:pathLst>
                <a:path w="8503097" h="924112">
                  <a:moveTo>
                    <a:pt x="0" y="0"/>
                  </a:moveTo>
                  <a:lnTo>
                    <a:pt x="8503097" y="0"/>
                  </a:lnTo>
                  <a:lnTo>
                    <a:pt x="8503097" y="924112"/>
                  </a:lnTo>
                  <a:lnTo>
                    <a:pt x="0" y="924112"/>
                  </a:lnTo>
                  <a:lnTo>
                    <a:pt x="0" y="0"/>
                  </a:lnTo>
                  <a:close/>
                </a:path>
              </a:pathLst>
            </a:custGeom>
            <a:blipFill>
              <a:blip r:embed="rId7">
                <a:alphaModFix amt="77000"/>
              </a:blip>
              <a:stretch>
                <a:fillRect l="-31049" t="-627396" r="-25394" b="-683315"/>
              </a:stretch>
            </a:blipFill>
          </p:spPr>
          <p:txBody>
            <a:bodyPr/>
            <a:lstStyle/>
            <a:p>
              <a:endParaRPr lang="sl-SI"/>
            </a:p>
          </p:txBody>
        </p:sp>
        <p:sp>
          <p:nvSpPr>
            <p:cNvPr id="11" name="Freeform 11"/>
            <p:cNvSpPr/>
            <p:nvPr/>
          </p:nvSpPr>
          <p:spPr>
            <a:xfrm rot="-10800000">
              <a:off x="0" y="1082468"/>
              <a:ext cx="8503097" cy="924112"/>
            </a:xfrm>
            <a:custGeom>
              <a:avLst/>
              <a:gdLst/>
              <a:ahLst/>
              <a:cxnLst/>
              <a:rect l="l" t="t" r="r" b="b"/>
              <a:pathLst>
                <a:path w="8503097" h="924112">
                  <a:moveTo>
                    <a:pt x="0" y="0"/>
                  </a:moveTo>
                  <a:lnTo>
                    <a:pt x="8503097" y="0"/>
                  </a:lnTo>
                  <a:lnTo>
                    <a:pt x="8503097" y="924112"/>
                  </a:lnTo>
                  <a:lnTo>
                    <a:pt x="0" y="924112"/>
                  </a:lnTo>
                  <a:lnTo>
                    <a:pt x="0" y="0"/>
                  </a:lnTo>
                  <a:close/>
                </a:path>
              </a:pathLst>
            </a:custGeom>
            <a:blipFill>
              <a:blip r:embed="rId7">
                <a:alphaModFix amt="44999"/>
              </a:blip>
              <a:stretch>
                <a:fillRect l="-31049" t="-627396" r="-25394" b="-683315"/>
              </a:stretch>
            </a:blipFill>
          </p:spPr>
          <p:txBody>
            <a:bodyPr/>
            <a:lstStyle/>
            <a:p>
              <a:endParaRPr lang="sl-SI"/>
            </a:p>
          </p:txBody>
        </p:sp>
        <p:sp>
          <p:nvSpPr>
            <p:cNvPr id="12" name="Freeform 12"/>
            <p:cNvSpPr/>
            <p:nvPr/>
          </p:nvSpPr>
          <p:spPr>
            <a:xfrm rot="-10800000">
              <a:off x="0" y="5413901"/>
              <a:ext cx="8503097" cy="924112"/>
            </a:xfrm>
            <a:custGeom>
              <a:avLst/>
              <a:gdLst/>
              <a:ahLst/>
              <a:cxnLst/>
              <a:rect l="l" t="t" r="r" b="b"/>
              <a:pathLst>
                <a:path w="8503097" h="924112">
                  <a:moveTo>
                    <a:pt x="0" y="0"/>
                  </a:moveTo>
                  <a:lnTo>
                    <a:pt x="8503097" y="0"/>
                  </a:lnTo>
                  <a:lnTo>
                    <a:pt x="8503097" y="924112"/>
                  </a:lnTo>
                  <a:lnTo>
                    <a:pt x="0" y="924112"/>
                  </a:lnTo>
                  <a:lnTo>
                    <a:pt x="0" y="0"/>
                  </a:lnTo>
                  <a:close/>
                </a:path>
              </a:pathLst>
            </a:custGeom>
            <a:blipFill>
              <a:blip r:embed="rId7">
                <a:alphaModFix amt="44999"/>
              </a:blip>
              <a:stretch>
                <a:fillRect l="-31049" t="-627396" r="-25394" b="-683315"/>
              </a:stretch>
            </a:blipFill>
          </p:spPr>
          <p:txBody>
            <a:bodyPr/>
            <a:lstStyle/>
            <a:p>
              <a:endParaRPr lang="sl-SI"/>
            </a:p>
          </p:txBody>
        </p:sp>
        <p:sp>
          <p:nvSpPr>
            <p:cNvPr id="13" name="Freeform 13"/>
            <p:cNvSpPr/>
            <p:nvPr/>
          </p:nvSpPr>
          <p:spPr>
            <a:xfrm rot="-10800000">
              <a:off x="0" y="2164935"/>
              <a:ext cx="8503097" cy="924112"/>
            </a:xfrm>
            <a:custGeom>
              <a:avLst/>
              <a:gdLst/>
              <a:ahLst/>
              <a:cxnLst/>
              <a:rect l="l" t="t" r="r" b="b"/>
              <a:pathLst>
                <a:path w="8503097" h="924112">
                  <a:moveTo>
                    <a:pt x="0" y="0"/>
                  </a:moveTo>
                  <a:lnTo>
                    <a:pt x="8503097" y="0"/>
                  </a:lnTo>
                  <a:lnTo>
                    <a:pt x="8503097" y="924112"/>
                  </a:lnTo>
                  <a:lnTo>
                    <a:pt x="0" y="924112"/>
                  </a:lnTo>
                  <a:lnTo>
                    <a:pt x="0" y="0"/>
                  </a:lnTo>
                  <a:close/>
                </a:path>
              </a:pathLst>
            </a:custGeom>
            <a:blipFill>
              <a:blip r:embed="rId7">
                <a:alphaModFix amt="77000"/>
              </a:blip>
              <a:stretch>
                <a:fillRect l="-31049" t="-627396" r="-25394" b="-683315"/>
              </a:stretch>
            </a:blipFill>
          </p:spPr>
          <p:txBody>
            <a:bodyPr/>
            <a:lstStyle/>
            <a:p>
              <a:endParaRPr lang="sl-SI"/>
            </a:p>
          </p:txBody>
        </p:sp>
        <p:sp>
          <p:nvSpPr>
            <p:cNvPr id="14" name="Freeform 14"/>
            <p:cNvSpPr/>
            <p:nvPr/>
          </p:nvSpPr>
          <p:spPr>
            <a:xfrm rot="-10800000">
              <a:off x="0" y="3247403"/>
              <a:ext cx="8503097" cy="924112"/>
            </a:xfrm>
            <a:custGeom>
              <a:avLst/>
              <a:gdLst/>
              <a:ahLst/>
              <a:cxnLst/>
              <a:rect l="l" t="t" r="r" b="b"/>
              <a:pathLst>
                <a:path w="8503097" h="924112">
                  <a:moveTo>
                    <a:pt x="0" y="0"/>
                  </a:moveTo>
                  <a:lnTo>
                    <a:pt x="8503097" y="0"/>
                  </a:lnTo>
                  <a:lnTo>
                    <a:pt x="8503097" y="924112"/>
                  </a:lnTo>
                  <a:lnTo>
                    <a:pt x="0" y="924112"/>
                  </a:lnTo>
                  <a:lnTo>
                    <a:pt x="0" y="0"/>
                  </a:lnTo>
                  <a:close/>
                </a:path>
              </a:pathLst>
            </a:custGeom>
            <a:blipFill>
              <a:blip r:embed="rId7">
                <a:alphaModFix amt="44999"/>
              </a:blip>
              <a:stretch>
                <a:fillRect l="-31049" t="-627396" r="-25394" b="-683315"/>
              </a:stretch>
            </a:blipFill>
          </p:spPr>
          <p:txBody>
            <a:bodyPr/>
            <a:lstStyle/>
            <a:p>
              <a:endParaRPr lang="sl-SI"/>
            </a:p>
          </p:txBody>
        </p:sp>
        <p:sp>
          <p:nvSpPr>
            <p:cNvPr id="15" name="Freeform 15"/>
            <p:cNvSpPr/>
            <p:nvPr/>
          </p:nvSpPr>
          <p:spPr>
            <a:xfrm rot="-10800000">
              <a:off x="0" y="4329870"/>
              <a:ext cx="8503097" cy="924112"/>
            </a:xfrm>
            <a:custGeom>
              <a:avLst/>
              <a:gdLst/>
              <a:ahLst/>
              <a:cxnLst/>
              <a:rect l="l" t="t" r="r" b="b"/>
              <a:pathLst>
                <a:path w="8503097" h="924112">
                  <a:moveTo>
                    <a:pt x="0" y="0"/>
                  </a:moveTo>
                  <a:lnTo>
                    <a:pt x="8503097" y="0"/>
                  </a:lnTo>
                  <a:lnTo>
                    <a:pt x="8503097" y="924112"/>
                  </a:lnTo>
                  <a:lnTo>
                    <a:pt x="0" y="924112"/>
                  </a:lnTo>
                  <a:lnTo>
                    <a:pt x="0" y="0"/>
                  </a:lnTo>
                  <a:close/>
                </a:path>
              </a:pathLst>
            </a:custGeom>
            <a:blipFill>
              <a:blip r:embed="rId7">
                <a:alphaModFix amt="77000"/>
              </a:blip>
              <a:stretch>
                <a:fillRect l="-31049" t="-627396" r="-25394" b="-683315"/>
              </a:stretch>
            </a:blipFill>
          </p:spPr>
          <p:txBody>
            <a:bodyPr/>
            <a:lstStyle/>
            <a:p>
              <a:endParaRPr lang="sl-SI"/>
            </a:p>
          </p:txBody>
        </p:sp>
        <p:sp>
          <p:nvSpPr>
            <p:cNvPr id="16" name="Freeform 16"/>
            <p:cNvSpPr/>
            <p:nvPr/>
          </p:nvSpPr>
          <p:spPr>
            <a:xfrm rot="-10800000">
              <a:off x="8603994" y="0"/>
              <a:ext cx="7617795" cy="924112"/>
            </a:xfrm>
            <a:custGeom>
              <a:avLst/>
              <a:gdLst/>
              <a:ahLst/>
              <a:cxnLst/>
              <a:rect l="l" t="t" r="r" b="b"/>
              <a:pathLst>
                <a:path w="7617795" h="924112">
                  <a:moveTo>
                    <a:pt x="0" y="0"/>
                  </a:moveTo>
                  <a:lnTo>
                    <a:pt x="7617795" y="0"/>
                  </a:lnTo>
                  <a:lnTo>
                    <a:pt x="7617795" y="924112"/>
                  </a:lnTo>
                  <a:lnTo>
                    <a:pt x="0" y="924112"/>
                  </a:lnTo>
                  <a:lnTo>
                    <a:pt x="0" y="0"/>
                  </a:lnTo>
                  <a:close/>
                </a:path>
              </a:pathLst>
            </a:custGeom>
            <a:blipFill>
              <a:blip r:embed="rId7">
                <a:alphaModFix amt="77000"/>
              </a:blip>
              <a:stretch>
                <a:fillRect l="-30242" t="-550824" r="-24643" b="-600422"/>
              </a:stretch>
            </a:blipFill>
          </p:spPr>
          <p:txBody>
            <a:bodyPr/>
            <a:lstStyle/>
            <a:p>
              <a:endParaRPr lang="sl-SI"/>
            </a:p>
          </p:txBody>
        </p:sp>
        <p:sp>
          <p:nvSpPr>
            <p:cNvPr id="17" name="Freeform 17"/>
            <p:cNvSpPr/>
            <p:nvPr/>
          </p:nvSpPr>
          <p:spPr>
            <a:xfrm rot="-10800000">
              <a:off x="8603994" y="1082468"/>
              <a:ext cx="7617795" cy="924112"/>
            </a:xfrm>
            <a:custGeom>
              <a:avLst/>
              <a:gdLst/>
              <a:ahLst/>
              <a:cxnLst/>
              <a:rect l="l" t="t" r="r" b="b"/>
              <a:pathLst>
                <a:path w="7617795" h="924112">
                  <a:moveTo>
                    <a:pt x="0" y="0"/>
                  </a:moveTo>
                  <a:lnTo>
                    <a:pt x="7617795" y="0"/>
                  </a:lnTo>
                  <a:lnTo>
                    <a:pt x="7617795" y="924112"/>
                  </a:lnTo>
                  <a:lnTo>
                    <a:pt x="0" y="924112"/>
                  </a:lnTo>
                  <a:lnTo>
                    <a:pt x="0" y="0"/>
                  </a:lnTo>
                  <a:close/>
                </a:path>
              </a:pathLst>
            </a:custGeom>
            <a:blipFill>
              <a:blip r:embed="rId7">
                <a:alphaModFix amt="44999"/>
              </a:blip>
              <a:stretch>
                <a:fillRect l="-30242" t="-550824" r="-24643" b="-600422"/>
              </a:stretch>
            </a:blipFill>
          </p:spPr>
          <p:txBody>
            <a:bodyPr/>
            <a:lstStyle/>
            <a:p>
              <a:endParaRPr lang="sl-SI"/>
            </a:p>
          </p:txBody>
        </p:sp>
        <p:sp>
          <p:nvSpPr>
            <p:cNvPr id="18" name="Freeform 18"/>
            <p:cNvSpPr/>
            <p:nvPr/>
          </p:nvSpPr>
          <p:spPr>
            <a:xfrm rot="-10800000">
              <a:off x="8603994" y="5413901"/>
              <a:ext cx="7617795" cy="924112"/>
            </a:xfrm>
            <a:custGeom>
              <a:avLst/>
              <a:gdLst/>
              <a:ahLst/>
              <a:cxnLst/>
              <a:rect l="l" t="t" r="r" b="b"/>
              <a:pathLst>
                <a:path w="7617795" h="924112">
                  <a:moveTo>
                    <a:pt x="0" y="0"/>
                  </a:moveTo>
                  <a:lnTo>
                    <a:pt x="7617795" y="0"/>
                  </a:lnTo>
                  <a:lnTo>
                    <a:pt x="7617795" y="924112"/>
                  </a:lnTo>
                  <a:lnTo>
                    <a:pt x="0" y="924112"/>
                  </a:lnTo>
                  <a:lnTo>
                    <a:pt x="0" y="0"/>
                  </a:lnTo>
                  <a:close/>
                </a:path>
              </a:pathLst>
            </a:custGeom>
            <a:blipFill>
              <a:blip r:embed="rId7">
                <a:alphaModFix amt="44999"/>
              </a:blip>
              <a:stretch>
                <a:fillRect l="-30242" t="-550824" r="-24643" b="-600422"/>
              </a:stretch>
            </a:blipFill>
          </p:spPr>
          <p:txBody>
            <a:bodyPr/>
            <a:lstStyle/>
            <a:p>
              <a:endParaRPr lang="sl-SI"/>
            </a:p>
          </p:txBody>
        </p:sp>
        <p:sp>
          <p:nvSpPr>
            <p:cNvPr id="19" name="Freeform 19"/>
            <p:cNvSpPr/>
            <p:nvPr/>
          </p:nvSpPr>
          <p:spPr>
            <a:xfrm rot="-10800000">
              <a:off x="8603994" y="2164935"/>
              <a:ext cx="7617795" cy="924112"/>
            </a:xfrm>
            <a:custGeom>
              <a:avLst/>
              <a:gdLst/>
              <a:ahLst/>
              <a:cxnLst/>
              <a:rect l="l" t="t" r="r" b="b"/>
              <a:pathLst>
                <a:path w="7617795" h="924112">
                  <a:moveTo>
                    <a:pt x="0" y="0"/>
                  </a:moveTo>
                  <a:lnTo>
                    <a:pt x="7617795" y="0"/>
                  </a:lnTo>
                  <a:lnTo>
                    <a:pt x="7617795" y="924112"/>
                  </a:lnTo>
                  <a:lnTo>
                    <a:pt x="0" y="924112"/>
                  </a:lnTo>
                  <a:lnTo>
                    <a:pt x="0" y="0"/>
                  </a:lnTo>
                  <a:close/>
                </a:path>
              </a:pathLst>
            </a:custGeom>
            <a:blipFill>
              <a:blip r:embed="rId7">
                <a:alphaModFix amt="77000"/>
              </a:blip>
              <a:stretch>
                <a:fillRect l="-30242" t="-550824" r="-24643" b="-600422"/>
              </a:stretch>
            </a:blipFill>
          </p:spPr>
          <p:txBody>
            <a:bodyPr/>
            <a:lstStyle/>
            <a:p>
              <a:endParaRPr lang="sl-SI"/>
            </a:p>
          </p:txBody>
        </p:sp>
        <p:sp>
          <p:nvSpPr>
            <p:cNvPr id="20" name="Freeform 20"/>
            <p:cNvSpPr/>
            <p:nvPr/>
          </p:nvSpPr>
          <p:spPr>
            <a:xfrm rot="-10800000">
              <a:off x="8603994" y="3247403"/>
              <a:ext cx="7617795" cy="924112"/>
            </a:xfrm>
            <a:custGeom>
              <a:avLst/>
              <a:gdLst/>
              <a:ahLst/>
              <a:cxnLst/>
              <a:rect l="l" t="t" r="r" b="b"/>
              <a:pathLst>
                <a:path w="7617795" h="924112">
                  <a:moveTo>
                    <a:pt x="0" y="0"/>
                  </a:moveTo>
                  <a:lnTo>
                    <a:pt x="7617795" y="0"/>
                  </a:lnTo>
                  <a:lnTo>
                    <a:pt x="7617795" y="924112"/>
                  </a:lnTo>
                  <a:lnTo>
                    <a:pt x="0" y="924112"/>
                  </a:lnTo>
                  <a:lnTo>
                    <a:pt x="0" y="0"/>
                  </a:lnTo>
                  <a:close/>
                </a:path>
              </a:pathLst>
            </a:custGeom>
            <a:blipFill>
              <a:blip r:embed="rId7">
                <a:alphaModFix amt="44999"/>
              </a:blip>
              <a:stretch>
                <a:fillRect l="-30242" t="-550824" r="-24643" b="-600422"/>
              </a:stretch>
            </a:blipFill>
          </p:spPr>
          <p:txBody>
            <a:bodyPr/>
            <a:lstStyle/>
            <a:p>
              <a:endParaRPr lang="sl-SI"/>
            </a:p>
          </p:txBody>
        </p:sp>
        <p:sp>
          <p:nvSpPr>
            <p:cNvPr id="21" name="Freeform 21"/>
            <p:cNvSpPr/>
            <p:nvPr/>
          </p:nvSpPr>
          <p:spPr>
            <a:xfrm rot="-10800000">
              <a:off x="8603994" y="4329870"/>
              <a:ext cx="7617795" cy="924112"/>
            </a:xfrm>
            <a:custGeom>
              <a:avLst/>
              <a:gdLst/>
              <a:ahLst/>
              <a:cxnLst/>
              <a:rect l="l" t="t" r="r" b="b"/>
              <a:pathLst>
                <a:path w="7617795" h="924112">
                  <a:moveTo>
                    <a:pt x="0" y="0"/>
                  </a:moveTo>
                  <a:lnTo>
                    <a:pt x="7617795" y="0"/>
                  </a:lnTo>
                  <a:lnTo>
                    <a:pt x="7617795" y="924112"/>
                  </a:lnTo>
                  <a:lnTo>
                    <a:pt x="0" y="924112"/>
                  </a:lnTo>
                  <a:lnTo>
                    <a:pt x="0" y="0"/>
                  </a:lnTo>
                  <a:close/>
                </a:path>
              </a:pathLst>
            </a:custGeom>
            <a:blipFill>
              <a:blip r:embed="rId7">
                <a:alphaModFix amt="77000"/>
              </a:blip>
              <a:stretch>
                <a:fillRect l="-30242" t="-550824" r="-24643" b="-600422"/>
              </a:stretch>
            </a:blipFill>
          </p:spPr>
          <p:txBody>
            <a:bodyPr/>
            <a:lstStyle/>
            <a:p>
              <a:endParaRPr lang="sl-SI"/>
            </a:p>
          </p:txBody>
        </p:sp>
        <p:sp>
          <p:nvSpPr>
            <p:cNvPr id="22" name="TextBox 22"/>
            <p:cNvSpPr txBox="1"/>
            <p:nvPr/>
          </p:nvSpPr>
          <p:spPr>
            <a:xfrm>
              <a:off x="640907" y="341064"/>
              <a:ext cx="3981388"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Sofinancirano iz sklada:</a:t>
              </a:r>
            </a:p>
          </p:txBody>
        </p:sp>
        <p:sp>
          <p:nvSpPr>
            <p:cNvPr id="23" name="TextBox 23"/>
            <p:cNvSpPr txBox="1"/>
            <p:nvPr/>
          </p:nvSpPr>
          <p:spPr>
            <a:xfrm>
              <a:off x="590319" y="1389138"/>
              <a:ext cx="5827875"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Skupna višina razpoložljivih sredstev:</a:t>
              </a:r>
            </a:p>
          </p:txBody>
        </p:sp>
        <p:sp>
          <p:nvSpPr>
            <p:cNvPr id="24" name="TextBox 24"/>
            <p:cNvSpPr txBox="1"/>
            <p:nvPr/>
          </p:nvSpPr>
          <p:spPr>
            <a:xfrm>
              <a:off x="590319" y="3470241"/>
              <a:ext cx="3564031"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Delež sofinanciranja:</a:t>
              </a:r>
            </a:p>
          </p:txBody>
        </p:sp>
        <p:sp>
          <p:nvSpPr>
            <p:cNvPr id="25" name="TextBox 25"/>
            <p:cNvSpPr txBox="1"/>
            <p:nvPr/>
          </p:nvSpPr>
          <p:spPr>
            <a:xfrm>
              <a:off x="590319" y="2433478"/>
              <a:ext cx="7416768"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Najvišji znesek podpore za posamezni projekt: </a:t>
              </a:r>
            </a:p>
          </p:txBody>
        </p:sp>
        <p:sp>
          <p:nvSpPr>
            <p:cNvPr id="26" name="TextBox 26"/>
            <p:cNvSpPr txBox="1"/>
            <p:nvPr/>
          </p:nvSpPr>
          <p:spPr>
            <a:xfrm>
              <a:off x="590319" y="4507003"/>
              <a:ext cx="4082565"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Zaključek javnega poziva:</a:t>
              </a:r>
            </a:p>
          </p:txBody>
        </p:sp>
        <p:sp>
          <p:nvSpPr>
            <p:cNvPr id="27" name="TextBox 27"/>
            <p:cNvSpPr txBox="1"/>
            <p:nvPr/>
          </p:nvSpPr>
          <p:spPr>
            <a:xfrm>
              <a:off x="590319" y="5543603"/>
              <a:ext cx="4082565"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Razpisna dokumentacija:</a:t>
              </a:r>
            </a:p>
          </p:txBody>
        </p:sp>
        <p:sp>
          <p:nvSpPr>
            <p:cNvPr id="28" name="TextBox 28"/>
            <p:cNvSpPr txBox="1"/>
            <p:nvPr/>
          </p:nvSpPr>
          <p:spPr>
            <a:xfrm>
              <a:off x="9475229" y="277349"/>
              <a:ext cx="3981388"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ESRR</a:t>
              </a:r>
            </a:p>
          </p:txBody>
        </p:sp>
        <p:sp>
          <p:nvSpPr>
            <p:cNvPr id="29" name="TextBox 29"/>
            <p:cNvSpPr txBox="1"/>
            <p:nvPr/>
          </p:nvSpPr>
          <p:spPr>
            <a:xfrm>
              <a:off x="9424641" y="1325423"/>
              <a:ext cx="5827875"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550.000 EUR</a:t>
              </a:r>
            </a:p>
          </p:txBody>
        </p:sp>
        <p:sp>
          <p:nvSpPr>
            <p:cNvPr id="30" name="TextBox 30"/>
            <p:cNvSpPr txBox="1"/>
            <p:nvPr/>
          </p:nvSpPr>
          <p:spPr>
            <a:xfrm>
              <a:off x="9424641" y="3406526"/>
              <a:ext cx="3564031"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80 %</a:t>
              </a:r>
            </a:p>
          </p:txBody>
        </p:sp>
        <p:sp>
          <p:nvSpPr>
            <p:cNvPr id="31" name="TextBox 31"/>
            <p:cNvSpPr txBox="1"/>
            <p:nvPr/>
          </p:nvSpPr>
          <p:spPr>
            <a:xfrm>
              <a:off x="9424641" y="2369764"/>
              <a:ext cx="7416768"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100.000 EUR</a:t>
              </a:r>
            </a:p>
          </p:txBody>
        </p:sp>
        <p:sp>
          <p:nvSpPr>
            <p:cNvPr id="32" name="TextBox 32"/>
            <p:cNvSpPr txBox="1"/>
            <p:nvPr/>
          </p:nvSpPr>
          <p:spPr>
            <a:xfrm>
              <a:off x="9374052" y="5543603"/>
              <a:ext cx="4082565"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www.las-stik.si</a:t>
              </a:r>
            </a:p>
          </p:txBody>
        </p:sp>
        <p:sp>
          <p:nvSpPr>
            <p:cNvPr id="33" name="TextBox 33"/>
            <p:cNvSpPr txBox="1"/>
            <p:nvPr/>
          </p:nvSpPr>
          <p:spPr>
            <a:xfrm>
              <a:off x="9475229" y="4507003"/>
              <a:ext cx="3564031" cy="405721"/>
            </a:xfrm>
            <a:prstGeom prst="rect">
              <a:avLst/>
            </a:prstGeom>
          </p:spPr>
          <p:txBody>
            <a:bodyPr lIns="0" tIns="0" rIns="0" bIns="0" rtlCol="0" anchor="t">
              <a:spAutoFit/>
            </a:bodyPr>
            <a:lstStyle/>
            <a:p>
              <a:pPr algn="l">
                <a:lnSpc>
                  <a:spcPts val="2493"/>
                </a:lnSpc>
                <a:spcBef>
                  <a:spcPct val="0"/>
                </a:spcBef>
              </a:pPr>
              <a:r>
                <a:rPr lang="en-US" sz="1781" b="1">
                  <a:solidFill>
                    <a:srgbClr val="32488C"/>
                  </a:solidFill>
                  <a:latin typeface="Poppins Bold"/>
                  <a:ea typeface="Poppins Bold"/>
                  <a:cs typeface="Poppins Bold"/>
                  <a:sym typeface="Poppins Bold"/>
                </a:rPr>
                <a:t>14. 9. 2026</a:t>
              </a:r>
            </a:p>
          </p:txBody>
        </p:sp>
      </p:grpSp>
      <p:grpSp>
        <p:nvGrpSpPr>
          <p:cNvPr id="34" name="Group 34"/>
          <p:cNvGrpSpPr/>
          <p:nvPr/>
        </p:nvGrpSpPr>
        <p:grpSpPr>
          <a:xfrm>
            <a:off x="11116555" y="8899230"/>
            <a:ext cx="5134411" cy="718140"/>
            <a:chOff x="0" y="0"/>
            <a:chExt cx="6845881" cy="957520"/>
          </a:xfrm>
        </p:grpSpPr>
        <p:sp>
          <p:nvSpPr>
            <p:cNvPr id="35" name="Freeform 3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8"/>
              <a:stretch>
                <a:fillRect/>
              </a:stretch>
            </a:blipFill>
          </p:spPr>
          <p:txBody>
            <a:bodyPr/>
            <a:lstStyle/>
            <a:p>
              <a:endParaRPr lang="sl-SI"/>
            </a:p>
          </p:txBody>
        </p:sp>
        <p:sp>
          <p:nvSpPr>
            <p:cNvPr id="36" name="Freeform 3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9"/>
              <a:stretch>
                <a:fillRect/>
              </a:stretch>
            </a:blipFill>
          </p:spPr>
          <p:txBody>
            <a:bodyPr/>
            <a:lstStyle/>
            <a:p>
              <a:endParaRPr lang="sl-SI"/>
            </a:p>
          </p:txBody>
        </p:sp>
      </p:grpSp>
      <p:sp>
        <p:nvSpPr>
          <p:cNvPr id="37" name="TextBox 37"/>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OSNOVNE INFORMACIJE</a:t>
            </a:r>
          </a:p>
        </p:txBody>
      </p:sp>
      <p:sp>
        <p:nvSpPr>
          <p:cNvPr id="38" name="Freeform 38"/>
          <p:cNvSpPr/>
          <p:nvPr/>
        </p:nvSpPr>
        <p:spPr>
          <a:xfrm>
            <a:off x="2307789" y="8255589"/>
            <a:ext cx="3690943" cy="937619"/>
          </a:xfrm>
          <a:custGeom>
            <a:avLst/>
            <a:gdLst/>
            <a:ahLst/>
            <a:cxnLst/>
            <a:rect l="l" t="t" r="r" b="b"/>
            <a:pathLst>
              <a:path w="3690943" h="937619">
                <a:moveTo>
                  <a:pt x="0" y="0"/>
                </a:moveTo>
                <a:lnTo>
                  <a:pt x="3690943" y="0"/>
                </a:lnTo>
                <a:lnTo>
                  <a:pt x="3690943" y="937619"/>
                </a:lnTo>
                <a:lnTo>
                  <a:pt x="0" y="937619"/>
                </a:lnTo>
                <a:lnTo>
                  <a:pt x="0" y="0"/>
                </a:lnTo>
                <a:close/>
              </a:path>
            </a:pathLst>
          </a:custGeom>
          <a:blipFill>
            <a:blip r:embed="rId10"/>
            <a:stretch>
              <a:fillRect/>
            </a:stretch>
          </a:blipFill>
        </p:spPr>
        <p:txBody>
          <a:bodyPr/>
          <a:lstStyle/>
          <a:p>
            <a:endParaRPr lang="sl-SI"/>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IZLOČITVENA MERILA</a:t>
            </a:r>
          </a:p>
        </p:txBody>
      </p:sp>
      <p:sp>
        <p:nvSpPr>
          <p:cNvPr id="13" name="TextBox 13"/>
          <p:cNvSpPr txBox="1"/>
          <p:nvPr/>
        </p:nvSpPr>
        <p:spPr>
          <a:xfrm>
            <a:off x="2247543" y="2944636"/>
            <a:ext cx="12691303" cy="5061585"/>
          </a:xfrm>
          <a:prstGeom prst="rect">
            <a:avLst/>
          </a:prstGeom>
        </p:spPr>
        <p:txBody>
          <a:bodyPr lIns="0" tIns="0" rIns="0" bIns="0" rtlCol="0" anchor="t">
            <a:spAutoFit/>
          </a:bodyPr>
          <a:lstStyle/>
          <a:p>
            <a:pPr marL="388620" lvl="1" indent="-194310" algn="just">
              <a:lnSpc>
                <a:spcPts val="2880"/>
              </a:lnSpc>
              <a:buFont typeface="Arial"/>
              <a:buChar char="•"/>
            </a:pPr>
            <a:r>
              <a:rPr lang="en-US" sz="1800">
                <a:solidFill>
                  <a:srgbClr val="000000"/>
                </a:solidFill>
                <a:latin typeface="Poppins"/>
                <a:ea typeface="Poppins"/>
                <a:cs typeface="Poppins"/>
                <a:sym typeface="Poppins"/>
              </a:rPr>
              <a:t>Prijavitelj in partnerji izpolnjujejo pogoje za upravičenost.</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Projekt se bo izvajal na upravičenem območju LAS (izjema so aktivnosti promocije). </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Predlagan projekt je skladen z ukrepi in kazalniki Strategije lokalnega razvoja na območjih LAS STIK 2021–2027.</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Projekt je skladen s cilji zadevnega sklada.</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Vsebine prijavljenega projekta se še niso pričele izvajati.</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Prijavitelj ima poravnane obvezne dajatve, davčne obveznosti in druge denarne nedavčne obveznosti. </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V vlogi je jasno opredeljeno, ali je projekt neinvesticijske narave ali investicijske narave.</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Zaprošeni znesek za sofinanciranje je skladen s pogoji javnega poziva.</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Predlagan projekt ima zaprto finančno konstrukcijo in zagotovljene lastne finančne vire za izvedbo projekta v celoti.</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Upravičeni stroški predlaganega projekta se ne financirajo z drugimi javnimi sredstvi.</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Prijavitelj (partner) ni podjetje v težavah.</a:t>
            </a:r>
          </a:p>
          <a:p>
            <a:pPr marL="388620" lvl="1" indent="-194310" algn="just">
              <a:lnSpc>
                <a:spcPts val="2880"/>
              </a:lnSpc>
              <a:buFont typeface="Arial"/>
              <a:buChar char="•"/>
            </a:pPr>
            <a:r>
              <a:rPr lang="en-US" sz="1800">
                <a:solidFill>
                  <a:srgbClr val="000000"/>
                </a:solidFill>
                <a:latin typeface="Poppins"/>
                <a:ea typeface="Poppins"/>
                <a:cs typeface="Poppins"/>
                <a:sym typeface="Poppins"/>
              </a:rPr>
              <a:t>Projekt prispeva k uresničevanju vseh horizontalnih ciljev v skladu z Uredbo EU 2021/1060.</a:t>
            </a:r>
          </a:p>
        </p:txBody>
      </p:sp>
      <p:sp>
        <p:nvSpPr>
          <p:cNvPr id="14" name="Freeform 14"/>
          <p:cNvSpPr/>
          <p:nvPr/>
        </p:nvSpPr>
        <p:spPr>
          <a:xfrm>
            <a:off x="15887719" y="5750581"/>
            <a:ext cx="1195199" cy="3442627"/>
          </a:xfrm>
          <a:custGeom>
            <a:avLst/>
            <a:gdLst/>
            <a:ahLst/>
            <a:cxnLst/>
            <a:rect l="l" t="t" r="r" b="b"/>
            <a:pathLst>
              <a:path w="1195199" h="3442627">
                <a:moveTo>
                  <a:pt x="0" y="0"/>
                </a:moveTo>
                <a:lnTo>
                  <a:pt x="1195199" y="0"/>
                </a:lnTo>
                <a:lnTo>
                  <a:pt x="1195199" y="3442627"/>
                </a:lnTo>
                <a:lnTo>
                  <a:pt x="0" y="3442627"/>
                </a:lnTo>
                <a:lnTo>
                  <a:pt x="0" y="0"/>
                </a:lnTo>
                <a:close/>
              </a:path>
            </a:pathLst>
          </a:custGeom>
          <a:blipFill>
            <a:blip r:embed="rId9"/>
            <a:stretch>
              <a:fillRect l="-2234" r="-4538"/>
            </a:stretch>
          </a:blipFill>
        </p:spPr>
        <p:txBody>
          <a:bodyPr/>
          <a:lstStyle/>
          <a:p>
            <a:endParaRPr lang="sl-SI"/>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SPECIFIČNA MERILA</a:t>
            </a:r>
          </a:p>
        </p:txBody>
      </p:sp>
      <p:sp>
        <p:nvSpPr>
          <p:cNvPr id="13" name="TextBox 13"/>
          <p:cNvSpPr txBox="1"/>
          <p:nvPr/>
        </p:nvSpPr>
        <p:spPr>
          <a:xfrm>
            <a:off x="2244101" y="7689399"/>
            <a:ext cx="12883704" cy="970407"/>
          </a:xfrm>
          <a:prstGeom prst="rect">
            <a:avLst/>
          </a:prstGeom>
        </p:spPr>
        <p:txBody>
          <a:bodyPr lIns="0" tIns="0" rIns="0" bIns="0" rtlCol="0" anchor="t">
            <a:spAutoFit/>
          </a:bodyPr>
          <a:lstStyle/>
          <a:p>
            <a:pPr algn="just">
              <a:lnSpc>
                <a:spcPts val="2088"/>
              </a:lnSpc>
            </a:pPr>
            <a:r>
              <a:rPr lang="en-US" sz="1800">
                <a:solidFill>
                  <a:srgbClr val="32488C"/>
                </a:solidFill>
                <a:latin typeface="Poppins"/>
                <a:ea typeface="Poppins"/>
                <a:cs typeface="Poppins"/>
                <a:sym typeface="Poppins"/>
              </a:rPr>
              <a:t>Spodnja meja, ki jo mora projekt doseči, je</a:t>
            </a:r>
            <a:r>
              <a:rPr lang="en-US" sz="1800" b="1">
                <a:solidFill>
                  <a:srgbClr val="32488C"/>
                </a:solidFill>
                <a:latin typeface="Poppins Bold"/>
                <a:ea typeface="Poppins Bold"/>
                <a:cs typeface="Poppins Bold"/>
                <a:sym typeface="Poppins Bold"/>
              </a:rPr>
              <a:t> 60 točk. </a:t>
            </a:r>
          </a:p>
          <a:p>
            <a:pPr algn="just">
              <a:lnSpc>
                <a:spcPts val="2088"/>
              </a:lnSpc>
            </a:pPr>
            <a:endParaRPr lang="en-US" sz="1800" b="1">
              <a:solidFill>
                <a:srgbClr val="32488C"/>
              </a:solidFill>
              <a:latin typeface="Poppins Bold"/>
              <a:ea typeface="Poppins Bold"/>
              <a:cs typeface="Poppins Bold"/>
              <a:sym typeface="Poppins Bold"/>
            </a:endParaRPr>
          </a:p>
          <a:p>
            <a:pPr algn="just">
              <a:lnSpc>
                <a:spcPts val="1740"/>
              </a:lnSpc>
            </a:pPr>
            <a:r>
              <a:rPr lang="en-US" sz="1500">
                <a:solidFill>
                  <a:srgbClr val="000000"/>
                </a:solidFill>
                <a:latin typeface="Poppins"/>
                <a:ea typeface="Poppins"/>
                <a:cs typeface="Poppins"/>
                <a:sym typeface="Poppins"/>
              </a:rPr>
              <a:t>Kadar dva ali več projektov pri ocenjevanju dosežejo enako število točk, se pri ocenjevanju upošteva večje doseženo število točk pri dodatnih merilih (število projektnih partnerjev in teritorialna pokritost območja)</a:t>
            </a:r>
          </a:p>
        </p:txBody>
      </p:sp>
      <p:grpSp>
        <p:nvGrpSpPr>
          <p:cNvPr id="14" name="Group 14"/>
          <p:cNvGrpSpPr/>
          <p:nvPr/>
        </p:nvGrpSpPr>
        <p:grpSpPr>
          <a:xfrm>
            <a:off x="2244101" y="2373046"/>
            <a:ext cx="7926635" cy="4893441"/>
            <a:chOff x="0" y="0"/>
            <a:chExt cx="10568847" cy="6524589"/>
          </a:xfrm>
        </p:grpSpPr>
        <p:sp>
          <p:nvSpPr>
            <p:cNvPr id="15" name="Freeform 15"/>
            <p:cNvSpPr/>
            <p:nvPr/>
          </p:nvSpPr>
          <p:spPr>
            <a:xfrm rot="-10800000">
              <a:off x="0" y="0"/>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77000"/>
              </a:blip>
              <a:stretch>
                <a:fillRect t="-999283" r="-19377" b="-1085901"/>
              </a:stretch>
            </a:blipFill>
          </p:spPr>
          <p:txBody>
            <a:bodyPr/>
            <a:lstStyle/>
            <a:p>
              <a:endParaRPr lang="sl-SI"/>
            </a:p>
          </p:txBody>
        </p:sp>
        <p:sp>
          <p:nvSpPr>
            <p:cNvPr id="16" name="Freeform 16"/>
            <p:cNvSpPr/>
            <p:nvPr/>
          </p:nvSpPr>
          <p:spPr>
            <a:xfrm rot="-10800000">
              <a:off x="0" y="506866"/>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44999"/>
              </a:blip>
              <a:stretch>
                <a:fillRect t="-999283" r="-19377" b="-1085901"/>
              </a:stretch>
            </a:blipFill>
          </p:spPr>
          <p:txBody>
            <a:bodyPr/>
            <a:lstStyle/>
            <a:p>
              <a:endParaRPr lang="sl-SI"/>
            </a:p>
          </p:txBody>
        </p:sp>
        <p:sp>
          <p:nvSpPr>
            <p:cNvPr id="17" name="Freeform 17"/>
            <p:cNvSpPr/>
            <p:nvPr/>
          </p:nvSpPr>
          <p:spPr>
            <a:xfrm rot="-10800000">
              <a:off x="0" y="1013732"/>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77000"/>
              </a:blip>
              <a:stretch>
                <a:fillRect t="-999283" r="-19377" b="-1085901"/>
              </a:stretch>
            </a:blipFill>
          </p:spPr>
          <p:txBody>
            <a:bodyPr/>
            <a:lstStyle/>
            <a:p>
              <a:endParaRPr lang="sl-SI"/>
            </a:p>
          </p:txBody>
        </p:sp>
        <p:sp>
          <p:nvSpPr>
            <p:cNvPr id="18" name="Freeform 18"/>
            <p:cNvSpPr/>
            <p:nvPr/>
          </p:nvSpPr>
          <p:spPr>
            <a:xfrm rot="-10800000">
              <a:off x="0" y="1520598"/>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44999"/>
              </a:blip>
              <a:stretch>
                <a:fillRect t="-999283" r="-19377" b="-1085901"/>
              </a:stretch>
            </a:blipFill>
          </p:spPr>
          <p:txBody>
            <a:bodyPr/>
            <a:lstStyle/>
            <a:p>
              <a:endParaRPr lang="sl-SI"/>
            </a:p>
          </p:txBody>
        </p:sp>
        <p:sp>
          <p:nvSpPr>
            <p:cNvPr id="19" name="Freeform 19"/>
            <p:cNvSpPr/>
            <p:nvPr/>
          </p:nvSpPr>
          <p:spPr>
            <a:xfrm rot="-10800000">
              <a:off x="0" y="2027464"/>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77000"/>
              </a:blip>
              <a:stretch>
                <a:fillRect t="-999283" r="-19377" b="-1085901"/>
              </a:stretch>
            </a:blipFill>
          </p:spPr>
          <p:txBody>
            <a:bodyPr/>
            <a:lstStyle/>
            <a:p>
              <a:endParaRPr lang="sl-SI"/>
            </a:p>
          </p:txBody>
        </p:sp>
        <p:sp>
          <p:nvSpPr>
            <p:cNvPr id="20" name="TextBox 20"/>
            <p:cNvSpPr txBox="1"/>
            <p:nvPr/>
          </p:nvSpPr>
          <p:spPr>
            <a:xfrm>
              <a:off x="161476" y="58730"/>
              <a:ext cx="3435685" cy="277118"/>
            </a:xfrm>
            <a:prstGeom prst="rect">
              <a:avLst/>
            </a:prstGeom>
          </p:spPr>
          <p:txBody>
            <a:bodyPr lIns="0" tIns="0" rIns="0" bIns="0" rtlCol="0" anchor="t">
              <a:spAutoFit/>
            </a:bodyPr>
            <a:lstStyle/>
            <a:p>
              <a:pPr algn="l">
                <a:lnSpc>
                  <a:spcPts val="1704"/>
                </a:lnSpc>
                <a:spcBef>
                  <a:spcPct val="0"/>
                </a:spcBef>
              </a:pPr>
              <a:r>
                <a:rPr lang="en-US" sz="1217" b="1" spc="1">
                  <a:solidFill>
                    <a:srgbClr val="32488C"/>
                  </a:solidFill>
                  <a:latin typeface="Poppins Bold"/>
                  <a:ea typeface="Poppins Bold"/>
                  <a:cs typeface="Poppins Bold"/>
                  <a:sym typeface="Poppins Bold"/>
                </a:rPr>
                <a:t>SPECIFIČNA MERILA</a:t>
              </a:r>
            </a:p>
          </p:txBody>
        </p:sp>
        <p:sp>
          <p:nvSpPr>
            <p:cNvPr id="21" name="TextBox 21"/>
            <p:cNvSpPr txBox="1"/>
            <p:nvPr/>
          </p:nvSpPr>
          <p:spPr>
            <a:xfrm>
              <a:off x="161476" y="565596"/>
              <a:ext cx="4366229"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Dodana vrednost projekta za območje LAS</a:t>
              </a:r>
            </a:p>
          </p:txBody>
        </p:sp>
        <p:sp>
          <p:nvSpPr>
            <p:cNvPr id="22" name="TextBox 22"/>
            <p:cNvSpPr txBox="1"/>
            <p:nvPr/>
          </p:nvSpPr>
          <p:spPr>
            <a:xfrm>
              <a:off x="148692" y="1070882"/>
              <a:ext cx="5806892"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Trajnostni vidik projekta (dolgoročnost učinkov projekta)</a:t>
              </a:r>
            </a:p>
          </p:txBody>
        </p:sp>
        <p:sp>
          <p:nvSpPr>
            <p:cNvPr id="23" name="TextBox 23"/>
            <p:cNvSpPr txBox="1"/>
            <p:nvPr/>
          </p:nvSpPr>
          <p:spPr>
            <a:xfrm>
              <a:off x="161476" y="1582296"/>
              <a:ext cx="1702491"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Okoljska trajnost</a:t>
              </a:r>
            </a:p>
          </p:txBody>
        </p:sp>
        <p:sp>
          <p:nvSpPr>
            <p:cNvPr id="24" name="TextBox 24"/>
            <p:cNvSpPr txBox="1"/>
            <p:nvPr/>
          </p:nvSpPr>
          <p:spPr>
            <a:xfrm>
              <a:off x="161476" y="2089162"/>
              <a:ext cx="1259919"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Inovativnost</a:t>
              </a:r>
            </a:p>
          </p:txBody>
        </p:sp>
        <p:sp>
          <p:nvSpPr>
            <p:cNvPr id="25" name="Freeform 25"/>
            <p:cNvSpPr/>
            <p:nvPr/>
          </p:nvSpPr>
          <p:spPr>
            <a:xfrm rot="-10800000">
              <a:off x="0" y="2537490"/>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44999"/>
              </a:blip>
              <a:stretch>
                <a:fillRect t="-999283" r="-19377" b="-1085901"/>
              </a:stretch>
            </a:blipFill>
          </p:spPr>
          <p:txBody>
            <a:bodyPr/>
            <a:lstStyle/>
            <a:p>
              <a:endParaRPr lang="sl-SI"/>
            </a:p>
          </p:txBody>
        </p:sp>
        <p:sp>
          <p:nvSpPr>
            <p:cNvPr id="26" name="Freeform 26"/>
            <p:cNvSpPr/>
            <p:nvPr/>
          </p:nvSpPr>
          <p:spPr>
            <a:xfrm rot="-10800000">
              <a:off x="0" y="3044356"/>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77000"/>
              </a:blip>
              <a:stretch>
                <a:fillRect t="-999283" r="-19377" b="-1085901"/>
              </a:stretch>
            </a:blipFill>
          </p:spPr>
          <p:txBody>
            <a:bodyPr/>
            <a:lstStyle/>
            <a:p>
              <a:endParaRPr lang="sl-SI"/>
            </a:p>
          </p:txBody>
        </p:sp>
        <p:sp>
          <p:nvSpPr>
            <p:cNvPr id="27" name="Freeform 27"/>
            <p:cNvSpPr/>
            <p:nvPr/>
          </p:nvSpPr>
          <p:spPr>
            <a:xfrm rot="-10800000">
              <a:off x="0" y="3551222"/>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44999"/>
              </a:blip>
              <a:stretch>
                <a:fillRect t="-999283" r="-19377" b="-1085901"/>
              </a:stretch>
            </a:blipFill>
          </p:spPr>
          <p:txBody>
            <a:bodyPr/>
            <a:lstStyle/>
            <a:p>
              <a:endParaRPr lang="sl-SI"/>
            </a:p>
          </p:txBody>
        </p:sp>
        <p:sp>
          <p:nvSpPr>
            <p:cNvPr id="28" name="Freeform 28"/>
            <p:cNvSpPr/>
            <p:nvPr/>
          </p:nvSpPr>
          <p:spPr>
            <a:xfrm rot="-10800000">
              <a:off x="0" y="4058088"/>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77000"/>
              </a:blip>
              <a:stretch>
                <a:fillRect t="-999283" r="-19377" b="-1085901"/>
              </a:stretch>
            </a:blipFill>
          </p:spPr>
          <p:txBody>
            <a:bodyPr/>
            <a:lstStyle/>
            <a:p>
              <a:endParaRPr lang="sl-SI"/>
            </a:p>
          </p:txBody>
        </p:sp>
        <p:sp>
          <p:nvSpPr>
            <p:cNvPr id="29" name="TextBox 29"/>
            <p:cNvSpPr txBox="1"/>
            <p:nvPr/>
          </p:nvSpPr>
          <p:spPr>
            <a:xfrm>
              <a:off x="161476" y="2596220"/>
              <a:ext cx="2880721"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Vključevanje ranljivih skupin</a:t>
              </a:r>
            </a:p>
          </p:txBody>
        </p:sp>
        <p:sp>
          <p:nvSpPr>
            <p:cNvPr id="30" name="TextBox 30"/>
            <p:cNvSpPr txBox="1"/>
            <p:nvPr/>
          </p:nvSpPr>
          <p:spPr>
            <a:xfrm>
              <a:off x="148692" y="3101506"/>
              <a:ext cx="6525487"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Skladnost delovnega načrta in stroškovna učinkovitost projekta</a:t>
              </a:r>
            </a:p>
          </p:txBody>
        </p:sp>
        <p:sp>
          <p:nvSpPr>
            <p:cNvPr id="31" name="TextBox 31"/>
            <p:cNvSpPr txBox="1"/>
            <p:nvPr/>
          </p:nvSpPr>
          <p:spPr>
            <a:xfrm>
              <a:off x="161476" y="3612921"/>
              <a:ext cx="4572793"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Vzpostavljanje partnerstev z novimi partnerji</a:t>
              </a:r>
            </a:p>
          </p:txBody>
        </p:sp>
        <p:sp>
          <p:nvSpPr>
            <p:cNvPr id="32" name="TextBox 32"/>
            <p:cNvSpPr txBox="1"/>
            <p:nvPr/>
          </p:nvSpPr>
          <p:spPr>
            <a:xfrm>
              <a:off x="148692" y="4118206"/>
              <a:ext cx="6502837"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Teritorialna pokritost – uravnotežen razvoj območja LAS</a:t>
              </a:r>
            </a:p>
          </p:txBody>
        </p:sp>
        <p:sp>
          <p:nvSpPr>
            <p:cNvPr id="33" name="Freeform 33"/>
            <p:cNvSpPr/>
            <p:nvPr/>
          </p:nvSpPr>
          <p:spPr>
            <a:xfrm rot="-10800000">
              <a:off x="0" y="4568114"/>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44999"/>
              </a:blip>
              <a:stretch>
                <a:fillRect t="-999283" r="-19377" b="-1085901"/>
              </a:stretch>
            </a:blipFill>
          </p:spPr>
          <p:txBody>
            <a:bodyPr/>
            <a:lstStyle/>
            <a:p>
              <a:endParaRPr lang="sl-SI"/>
            </a:p>
          </p:txBody>
        </p:sp>
        <p:sp>
          <p:nvSpPr>
            <p:cNvPr id="34" name="Freeform 34"/>
            <p:cNvSpPr/>
            <p:nvPr/>
          </p:nvSpPr>
          <p:spPr>
            <a:xfrm rot="-10800000">
              <a:off x="0" y="5074980"/>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77000"/>
              </a:blip>
              <a:stretch>
                <a:fillRect t="-999283" r="-19377" b="-1085901"/>
              </a:stretch>
            </a:blipFill>
          </p:spPr>
          <p:txBody>
            <a:bodyPr/>
            <a:lstStyle/>
            <a:p>
              <a:endParaRPr lang="sl-SI"/>
            </a:p>
          </p:txBody>
        </p:sp>
        <p:sp>
          <p:nvSpPr>
            <p:cNvPr id="35" name="Freeform 35"/>
            <p:cNvSpPr/>
            <p:nvPr/>
          </p:nvSpPr>
          <p:spPr>
            <a:xfrm rot="-10800000">
              <a:off x="0" y="5581846"/>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44999"/>
              </a:blip>
              <a:stretch>
                <a:fillRect t="-999283" r="-19377" b="-1085901"/>
              </a:stretch>
            </a:blipFill>
          </p:spPr>
          <p:txBody>
            <a:bodyPr/>
            <a:lstStyle/>
            <a:p>
              <a:endParaRPr lang="sl-SI"/>
            </a:p>
          </p:txBody>
        </p:sp>
        <p:sp>
          <p:nvSpPr>
            <p:cNvPr id="36" name="TextBox 36"/>
            <p:cNvSpPr txBox="1"/>
            <p:nvPr/>
          </p:nvSpPr>
          <p:spPr>
            <a:xfrm>
              <a:off x="148692" y="4625264"/>
              <a:ext cx="7615534"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Enakopravna vključenost različnih partnerjev – medsektorsko sodelovanje</a:t>
              </a:r>
            </a:p>
          </p:txBody>
        </p:sp>
        <p:sp>
          <p:nvSpPr>
            <p:cNvPr id="37" name="TextBox 37"/>
            <p:cNvSpPr txBox="1"/>
            <p:nvPr/>
          </p:nvSpPr>
          <p:spPr>
            <a:xfrm>
              <a:off x="148692" y="5132130"/>
              <a:ext cx="6263507"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Družbena sprememba in povečanje družbene ozaveščenosti</a:t>
              </a:r>
            </a:p>
          </p:txBody>
        </p:sp>
        <p:sp>
          <p:nvSpPr>
            <p:cNvPr id="38" name="TextBox 38"/>
            <p:cNvSpPr txBox="1"/>
            <p:nvPr/>
          </p:nvSpPr>
          <p:spPr>
            <a:xfrm>
              <a:off x="148692" y="5641965"/>
              <a:ext cx="5638379" cy="277118"/>
            </a:xfrm>
            <a:prstGeom prst="rect">
              <a:avLst/>
            </a:prstGeom>
          </p:spPr>
          <p:txBody>
            <a:bodyPr lIns="0" tIns="0" rIns="0" bIns="0" rtlCol="0" anchor="t">
              <a:spAutoFit/>
            </a:bodyPr>
            <a:lstStyle/>
            <a:p>
              <a:pPr algn="l">
                <a:lnSpc>
                  <a:spcPts val="1704"/>
                </a:lnSpc>
                <a:spcBef>
                  <a:spcPct val="0"/>
                </a:spcBef>
              </a:pPr>
              <a:r>
                <a:rPr lang="en-US" sz="1217" spc="1">
                  <a:solidFill>
                    <a:srgbClr val="000000"/>
                  </a:solidFill>
                  <a:latin typeface="Poppins"/>
                  <a:ea typeface="Poppins"/>
                  <a:cs typeface="Poppins"/>
                  <a:sym typeface="Poppins"/>
                </a:rPr>
                <a:t>Socialna vzdržnost – trajnostni razvoj lokalne skupnosti</a:t>
              </a:r>
            </a:p>
          </p:txBody>
        </p:sp>
        <p:sp>
          <p:nvSpPr>
            <p:cNvPr id="39" name="Freeform 39"/>
            <p:cNvSpPr/>
            <p:nvPr/>
          </p:nvSpPr>
          <p:spPr>
            <a:xfrm rot="-10800000">
              <a:off x="0" y="6091873"/>
              <a:ext cx="8082431" cy="432716"/>
            </a:xfrm>
            <a:custGeom>
              <a:avLst/>
              <a:gdLst/>
              <a:ahLst/>
              <a:cxnLst/>
              <a:rect l="l" t="t" r="r" b="b"/>
              <a:pathLst>
                <a:path w="8082431" h="432716">
                  <a:moveTo>
                    <a:pt x="0" y="0"/>
                  </a:moveTo>
                  <a:lnTo>
                    <a:pt x="8082431" y="0"/>
                  </a:lnTo>
                  <a:lnTo>
                    <a:pt x="8082431" y="432716"/>
                  </a:lnTo>
                  <a:lnTo>
                    <a:pt x="0" y="432716"/>
                  </a:lnTo>
                  <a:lnTo>
                    <a:pt x="0" y="0"/>
                  </a:lnTo>
                  <a:close/>
                </a:path>
              </a:pathLst>
            </a:custGeom>
            <a:blipFill>
              <a:blip r:embed="rId9">
                <a:alphaModFix amt="77000"/>
              </a:blip>
              <a:stretch>
                <a:fillRect t="-999283" r="-19377" b="-1085901"/>
              </a:stretch>
            </a:blipFill>
          </p:spPr>
          <p:txBody>
            <a:bodyPr/>
            <a:lstStyle/>
            <a:p>
              <a:endParaRPr lang="sl-SI"/>
            </a:p>
          </p:txBody>
        </p:sp>
        <p:sp>
          <p:nvSpPr>
            <p:cNvPr id="40" name="TextBox 40"/>
            <p:cNvSpPr txBox="1"/>
            <p:nvPr/>
          </p:nvSpPr>
          <p:spPr>
            <a:xfrm>
              <a:off x="161476" y="6150603"/>
              <a:ext cx="3435685" cy="277118"/>
            </a:xfrm>
            <a:prstGeom prst="rect">
              <a:avLst/>
            </a:prstGeom>
          </p:spPr>
          <p:txBody>
            <a:bodyPr lIns="0" tIns="0" rIns="0" bIns="0" rtlCol="0" anchor="t">
              <a:spAutoFit/>
            </a:bodyPr>
            <a:lstStyle/>
            <a:p>
              <a:pPr algn="l">
                <a:lnSpc>
                  <a:spcPts val="1704"/>
                </a:lnSpc>
                <a:spcBef>
                  <a:spcPct val="0"/>
                </a:spcBef>
              </a:pPr>
              <a:r>
                <a:rPr lang="en-US" sz="1217" b="1" spc="1">
                  <a:solidFill>
                    <a:srgbClr val="32488C"/>
                  </a:solidFill>
                  <a:latin typeface="Poppins Bold"/>
                  <a:ea typeface="Poppins Bold"/>
                  <a:cs typeface="Poppins Bold"/>
                  <a:sym typeface="Poppins Bold"/>
                </a:rPr>
                <a:t>SKUPAJ</a:t>
              </a:r>
            </a:p>
          </p:txBody>
        </p:sp>
        <p:sp>
          <p:nvSpPr>
            <p:cNvPr id="41" name="Freeform 41"/>
            <p:cNvSpPr/>
            <p:nvPr/>
          </p:nvSpPr>
          <p:spPr>
            <a:xfrm rot="-10800000">
              <a:off x="8158516" y="0"/>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77000"/>
              </a:blip>
              <a:stretch>
                <a:fillRect l="-30242" t="-309642" r="-24643" b="-339330"/>
              </a:stretch>
            </a:blipFill>
          </p:spPr>
          <p:txBody>
            <a:bodyPr/>
            <a:lstStyle/>
            <a:p>
              <a:endParaRPr lang="sl-SI"/>
            </a:p>
          </p:txBody>
        </p:sp>
        <p:sp>
          <p:nvSpPr>
            <p:cNvPr id="42" name="Freeform 42"/>
            <p:cNvSpPr/>
            <p:nvPr/>
          </p:nvSpPr>
          <p:spPr>
            <a:xfrm rot="-10800000">
              <a:off x="8158516" y="506866"/>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44999"/>
              </a:blip>
              <a:stretch>
                <a:fillRect l="-30242" t="-309642" r="-24643" b="-339330"/>
              </a:stretch>
            </a:blipFill>
          </p:spPr>
          <p:txBody>
            <a:bodyPr/>
            <a:lstStyle/>
            <a:p>
              <a:endParaRPr lang="sl-SI"/>
            </a:p>
          </p:txBody>
        </p:sp>
        <p:sp>
          <p:nvSpPr>
            <p:cNvPr id="43" name="Freeform 43"/>
            <p:cNvSpPr/>
            <p:nvPr/>
          </p:nvSpPr>
          <p:spPr>
            <a:xfrm rot="-10800000">
              <a:off x="8158516" y="1013732"/>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77000"/>
              </a:blip>
              <a:stretch>
                <a:fillRect l="-30242" t="-309642" r="-24643" b="-339330"/>
              </a:stretch>
            </a:blipFill>
          </p:spPr>
          <p:txBody>
            <a:bodyPr/>
            <a:lstStyle/>
            <a:p>
              <a:endParaRPr lang="sl-SI"/>
            </a:p>
          </p:txBody>
        </p:sp>
        <p:sp>
          <p:nvSpPr>
            <p:cNvPr id="44" name="Freeform 44"/>
            <p:cNvSpPr/>
            <p:nvPr/>
          </p:nvSpPr>
          <p:spPr>
            <a:xfrm rot="-10800000">
              <a:off x="8158516" y="1520598"/>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44999"/>
              </a:blip>
              <a:stretch>
                <a:fillRect l="-30242" t="-309642" r="-24643" b="-339330"/>
              </a:stretch>
            </a:blipFill>
          </p:spPr>
          <p:txBody>
            <a:bodyPr/>
            <a:lstStyle/>
            <a:p>
              <a:endParaRPr lang="sl-SI"/>
            </a:p>
          </p:txBody>
        </p:sp>
        <p:sp>
          <p:nvSpPr>
            <p:cNvPr id="45" name="Freeform 45"/>
            <p:cNvSpPr/>
            <p:nvPr/>
          </p:nvSpPr>
          <p:spPr>
            <a:xfrm rot="-10800000">
              <a:off x="8158516" y="2027464"/>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77000"/>
              </a:blip>
              <a:stretch>
                <a:fillRect l="-30242" t="-309642" r="-24643" b="-339330"/>
              </a:stretch>
            </a:blipFill>
          </p:spPr>
          <p:txBody>
            <a:bodyPr/>
            <a:lstStyle/>
            <a:p>
              <a:endParaRPr lang="sl-SI"/>
            </a:p>
          </p:txBody>
        </p:sp>
        <p:sp>
          <p:nvSpPr>
            <p:cNvPr id="46" name="TextBox 46"/>
            <p:cNvSpPr txBox="1"/>
            <p:nvPr/>
          </p:nvSpPr>
          <p:spPr>
            <a:xfrm>
              <a:off x="8340872" y="58730"/>
              <a:ext cx="2227975" cy="277118"/>
            </a:xfrm>
            <a:prstGeom prst="rect">
              <a:avLst/>
            </a:prstGeom>
          </p:spPr>
          <p:txBody>
            <a:bodyPr lIns="0" tIns="0" rIns="0" bIns="0" rtlCol="0" anchor="t">
              <a:spAutoFit/>
            </a:bodyPr>
            <a:lstStyle/>
            <a:p>
              <a:pPr algn="l">
                <a:lnSpc>
                  <a:spcPts val="1704"/>
                </a:lnSpc>
                <a:spcBef>
                  <a:spcPct val="0"/>
                </a:spcBef>
              </a:pPr>
              <a:r>
                <a:rPr lang="en-US" sz="1217" b="1" spc="1">
                  <a:solidFill>
                    <a:srgbClr val="32488C"/>
                  </a:solidFill>
                  <a:latin typeface="Poppins Bold"/>
                  <a:ea typeface="Poppins Bold"/>
                  <a:cs typeface="Poppins Bold"/>
                  <a:sym typeface="Poppins Bold"/>
                </a:rPr>
                <a:t>MOŽNO ŠT. TOČK</a:t>
              </a:r>
            </a:p>
          </p:txBody>
        </p:sp>
        <p:sp>
          <p:nvSpPr>
            <p:cNvPr id="47" name="TextBox 47"/>
            <p:cNvSpPr txBox="1"/>
            <p:nvPr/>
          </p:nvSpPr>
          <p:spPr>
            <a:xfrm>
              <a:off x="8348691" y="565615"/>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18</a:t>
              </a:r>
            </a:p>
          </p:txBody>
        </p:sp>
        <p:sp>
          <p:nvSpPr>
            <p:cNvPr id="48" name="TextBox 48"/>
            <p:cNvSpPr txBox="1"/>
            <p:nvPr/>
          </p:nvSpPr>
          <p:spPr>
            <a:xfrm>
              <a:off x="8348691" y="1077011"/>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12</a:t>
              </a:r>
            </a:p>
          </p:txBody>
        </p:sp>
        <p:sp>
          <p:nvSpPr>
            <p:cNvPr id="49" name="TextBox 49"/>
            <p:cNvSpPr txBox="1"/>
            <p:nvPr/>
          </p:nvSpPr>
          <p:spPr>
            <a:xfrm>
              <a:off x="8348691" y="1583877"/>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10</a:t>
              </a:r>
            </a:p>
          </p:txBody>
        </p:sp>
        <p:sp>
          <p:nvSpPr>
            <p:cNvPr id="50" name="TextBox 50"/>
            <p:cNvSpPr txBox="1"/>
            <p:nvPr/>
          </p:nvSpPr>
          <p:spPr>
            <a:xfrm>
              <a:off x="8348691" y="2090743"/>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10</a:t>
              </a:r>
            </a:p>
          </p:txBody>
        </p:sp>
        <p:sp>
          <p:nvSpPr>
            <p:cNvPr id="51" name="Freeform 51"/>
            <p:cNvSpPr/>
            <p:nvPr/>
          </p:nvSpPr>
          <p:spPr>
            <a:xfrm rot="-10800000">
              <a:off x="8158516" y="2537490"/>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44999"/>
              </a:blip>
              <a:stretch>
                <a:fillRect l="-30242" t="-309642" r="-24643" b="-339330"/>
              </a:stretch>
            </a:blipFill>
          </p:spPr>
          <p:txBody>
            <a:bodyPr/>
            <a:lstStyle/>
            <a:p>
              <a:endParaRPr lang="sl-SI"/>
            </a:p>
          </p:txBody>
        </p:sp>
        <p:sp>
          <p:nvSpPr>
            <p:cNvPr id="52" name="Freeform 52"/>
            <p:cNvSpPr/>
            <p:nvPr/>
          </p:nvSpPr>
          <p:spPr>
            <a:xfrm rot="-10800000">
              <a:off x="8158516" y="3044356"/>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77000"/>
              </a:blip>
              <a:stretch>
                <a:fillRect l="-30242" t="-309642" r="-24643" b="-339330"/>
              </a:stretch>
            </a:blipFill>
          </p:spPr>
          <p:txBody>
            <a:bodyPr/>
            <a:lstStyle/>
            <a:p>
              <a:endParaRPr lang="sl-SI"/>
            </a:p>
          </p:txBody>
        </p:sp>
        <p:sp>
          <p:nvSpPr>
            <p:cNvPr id="53" name="Freeform 53"/>
            <p:cNvSpPr/>
            <p:nvPr/>
          </p:nvSpPr>
          <p:spPr>
            <a:xfrm rot="-10800000">
              <a:off x="8158516" y="3551222"/>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44999"/>
              </a:blip>
              <a:stretch>
                <a:fillRect l="-30242" t="-309642" r="-24643" b="-339330"/>
              </a:stretch>
            </a:blipFill>
          </p:spPr>
          <p:txBody>
            <a:bodyPr/>
            <a:lstStyle/>
            <a:p>
              <a:endParaRPr lang="sl-SI"/>
            </a:p>
          </p:txBody>
        </p:sp>
        <p:sp>
          <p:nvSpPr>
            <p:cNvPr id="54" name="Freeform 54"/>
            <p:cNvSpPr/>
            <p:nvPr/>
          </p:nvSpPr>
          <p:spPr>
            <a:xfrm rot="-10800000">
              <a:off x="8158516" y="4058088"/>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77000"/>
              </a:blip>
              <a:stretch>
                <a:fillRect l="-30242" t="-309642" r="-24643" b="-339330"/>
              </a:stretch>
            </a:blipFill>
          </p:spPr>
          <p:txBody>
            <a:bodyPr/>
            <a:lstStyle/>
            <a:p>
              <a:endParaRPr lang="sl-SI"/>
            </a:p>
          </p:txBody>
        </p:sp>
        <p:sp>
          <p:nvSpPr>
            <p:cNvPr id="55" name="TextBox 55"/>
            <p:cNvSpPr txBox="1"/>
            <p:nvPr/>
          </p:nvSpPr>
          <p:spPr>
            <a:xfrm>
              <a:off x="8348691" y="2597800"/>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8</a:t>
              </a:r>
            </a:p>
          </p:txBody>
        </p:sp>
        <p:sp>
          <p:nvSpPr>
            <p:cNvPr id="56" name="TextBox 56"/>
            <p:cNvSpPr txBox="1"/>
            <p:nvPr/>
          </p:nvSpPr>
          <p:spPr>
            <a:xfrm>
              <a:off x="8348691" y="3107635"/>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8</a:t>
              </a:r>
            </a:p>
          </p:txBody>
        </p:sp>
        <p:sp>
          <p:nvSpPr>
            <p:cNvPr id="57" name="TextBox 57"/>
            <p:cNvSpPr txBox="1"/>
            <p:nvPr/>
          </p:nvSpPr>
          <p:spPr>
            <a:xfrm>
              <a:off x="8348691" y="3614501"/>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8</a:t>
              </a:r>
            </a:p>
          </p:txBody>
        </p:sp>
        <p:sp>
          <p:nvSpPr>
            <p:cNvPr id="58" name="TextBox 58"/>
            <p:cNvSpPr txBox="1"/>
            <p:nvPr/>
          </p:nvSpPr>
          <p:spPr>
            <a:xfrm>
              <a:off x="8348691" y="4121367"/>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8</a:t>
              </a:r>
            </a:p>
          </p:txBody>
        </p:sp>
        <p:sp>
          <p:nvSpPr>
            <p:cNvPr id="59" name="Freeform 59"/>
            <p:cNvSpPr/>
            <p:nvPr/>
          </p:nvSpPr>
          <p:spPr>
            <a:xfrm rot="-10800000">
              <a:off x="8158516" y="4568114"/>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44999"/>
              </a:blip>
              <a:stretch>
                <a:fillRect l="-30242" t="-309642" r="-24643" b="-339330"/>
              </a:stretch>
            </a:blipFill>
          </p:spPr>
          <p:txBody>
            <a:bodyPr/>
            <a:lstStyle/>
            <a:p>
              <a:endParaRPr lang="sl-SI"/>
            </a:p>
          </p:txBody>
        </p:sp>
        <p:sp>
          <p:nvSpPr>
            <p:cNvPr id="60" name="Freeform 60"/>
            <p:cNvSpPr/>
            <p:nvPr/>
          </p:nvSpPr>
          <p:spPr>
            <a:xfrm rot="-10800000">
              <a:off x="8158516" y="5074980"/>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77000"/>
              </a:blip>
              <a:stretch>
                <a:fillRect l="-30242" t="-309642" r="-24643" b="-339330"/>
              </a:stretch>
            </a:blipFill>
          </p:spPr>
          <p:txBody>
            <a:bodyPr/>
            <a:lstStyle/>
            <a:p>
              <a:endParaRPr lang="sl-SI"/>
            </a:p>
          </p:txBody>
        </p:sp>
        <p:sp>
          <p:nvSpPr>
            <p:cNvPr id="61" name="Freeform 61"/>
            <p:cNvSpPr/>
            <p:nvPr/>
          </p:nvSpPr>
          <p:spPr>
            <a:xfrm rot="-10800000">
              <a:off x="8158516" y="5581846"/>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44999"/>
              </a:blip>
              <a:stretch>
                <a:fillRect l="-30242" t="-309642" r="-24643" b="-339330"/>
              </a:stretch>
            </a:blipFill>
          </p:spPr>
          <p:txBody>
            <a:bodyPr/>
            <a:lstStyle/>
            <a:p>
              <a:endParaRPr lang="sl-SI"/>
            </a:p>
          </p:txBody>
        </p:sp>
        <p:sp>
          <p:nvSpPr>
            <p:cNvPr id="62" name="TextBox 62"/>
            <p:cNvSpPr txBox="1"/>
            <p:nvPr/>
          </p:nvSpPr>
          <p:spPr>
            <a:xfrm>
              <a:off x="8348691" y="4628425"/>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8</a:t>
              </a:r>
            </a:p>
          </p:txBody>
        </p:sp>
        <p:sp>
          <p:nvSpPr>
            <p:cNvPr id="63" name="TextBox 63"/>
            <p:cNvSpPr txBox="1"/>
            <p:nvPr/>
          </p:nvSpPr>
          <p:spPr>
            <a:xfrm>
              <a:off x="8348691" y="5138259"/>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5</a:t>
              </a:r>
            </a:p>
          </p:txBody>
        </p:sp>
        <p:sp>
          <p:nvSpPr>
            <p:cNvPr id="64" name="TextBox 64"/>
            <p:cNvSpPr txBox="1"/>
            <p:nvPr/>
          </p:nvSpPr>
          <p:spPr>
            <a:xfrm>
              <a:off x="8348691" y="5645125"/>
              <a:ext cx="1752520" cy="276268"/>
            </a:xfrm>
            <a:prstGeom prst="rect">
              <a:avLst/>
            </a:prstGeom>
          </p:spPr>
          <p:txBody>
            <a:bodyPr lIns="0" tIns="0" rIns="0" bIns="0" rtlCol="0" anchor="t">
              <a:spAutoFit/>
            </a:bodyPr>
            <a:lstStyle/>
            <a:p>
              <a:pPr algn="ctr">
                <a:lnSpc>
                  <a:spcPts val="1704"/>
                </a:lnSpc>
                <a:spcBef>
                  <a:spcPct val="0"/>
                </a:spcBef>
              </a:pPr>
              <a:r>
                <a:rPr lang="en-US" sz="1217" spc="1">
                  <a:solidFill>
                    <a:srgbClr val="000000"/>
                  </a:solidFill>
                  <a:latin typeface="Poppins"/>
                  <a:ea typeface="Poppins"/>
                  <a:cs typeface="Poppins"/>
                  <a:sym typeface="Poppins"/>
                </a:rPr>
                <a:t>5</a:t>
              </a:r>
            </a:p>
          </p:txBody>
        </p:sp>
        <p:sp>
          <p:nvSpPr>
            <p:cNvPr id="65" name="Freeform 65"/>
            <p:cNvSpPr/>
            <p:nvPr/>
          </p:nvSpPr>
          <p:spPr>
            <a:xfrm rot="-10800000">
              <a:off x="8158516" y="6091873"/>
              <a:ext cx="2135161" cy="432716"/>
            </a:xfrm>
            <a:custGeom>
              <a:avLst/>
              <a:gdLst/>
              <a:ahLst/>
              <a:cxnLst/>
              <a:rect l="l" t="t" r="r" b="b"/>
              <a:pathLst>
                <a:path w="2135161" h="432716">
                  <a:moveTo>
                    <a:pt x="0" y="0"/>
                  </a:moveTo>
                  <a:lnTo>
                    <a:pt x="2135161" y="0"/>
                  </a:lnTo>
                  <a:lnTo>
                    <a:pt x="2135161" y="432716"/>
                  </a:lnTo>
                  <a:lnTo>
                    <a:pt x="0" y="432716"/>
                  </a:lnTo>
                  <a:lnTo>
                    <a:pt x="0" y="0"/>
                  </a:lnTo>
                  <a:close/>
                </a:path>
              </a:pathLst>
            </a:custGeom>
            <a:blipFill>
              <a:blip r:embed="rId9">
                <a:alphaModFix amt="77000"/>
              </a:blip>
              <a:stretch>
                <a:fillRect l="-30242" t="-309642" r="-24643" b="-339330"/>
              </a:stretch>
            </a:blipFill>
          </p:spPr>
          <p:txBody>
            <a:bodyPr/>
            <a:lstStyle/>
            <a:p>
              <a:endParaRPr lang="sl-SI"/>
            </a:p>
          </p:txBody>
        </p:sp>
        <p:sp>
          <p:nvSpPr>
            <p:cNvPr id="66" name="TextBox 66"/>
            <p:cNvSpPr txBox="1"/>
            <p:nvPr/>
          </p:nvSpPr>
          <p:spPr>
            <a:xfrm>
              <a:off x="8274885" y="6150603"/>
              <a:ext cx="2018793" cy="276268"/>
            </a:xfrm>
            <a:prstGeom prst="rect">
              <a:avLst/>
            </a:prstGeom>
          </p:spPr>
          <p:txBody>
            <a:bodyPr lIns="0" tIns="0" rIns="0" bIns="0" rtlCol="0" anchor="t">
              <a:spAutoFit/>
            </a:bodyPr>
            <a:lstStyle/>
            <a:p>
              <a:pPr algn="ctr">
                <a:lnSpc>
                  <a:spcPts val="1704"/>
                </a:lnSpc>
                <a:spcBef>
                  <a:spcPct val="0"/>
                </a:spcBef>
              </a:pPr>
              <a:r>
                <a:rPr lang="en-US" sz="1217" b="1" spc="1">
                  <a:solidFill>
                    <a:srgbClr val="32488C"/>
                  </a:solidFill>
                  <a:latin typeface="Poppins Bold"/>
                  <a:ea typeface="Poppins Bold"/>
                  <a:cs typeface="Poppins Bold"/>
                  <a:sym typeface="Poppins Bold"/>
                </a:rPr>
                <a:t>100</a:t>
              </a:r>
            </a:p>
          </p:txBody>
        </p:sp>
      </p:grpSp>
      <p:sp>
        <p:nvSpPr>
          <p:cNvPr id="67" name="Freeform 67"/>
          <p:cNvSpPr/>
          <p:nvPr/>
        </p:nvSpPr>
        <p:spPr>
          <a:xfrm>
            <a:off x="11042992" y="5509181"/>
            <a:ext cx="4417977" cy="1836485"/>
          </a:xfrm>
          <a:custGeom>
            <a:avLst/>
            <a:gdLst/>
            <a:ahLst/>
            <a:cxnLst/>
            <a:rect l="l" t="t" r="r" b="b"/>
            <a:pathLst>
              <a:path w="4417977" h="1836485">
                <a:moveTo>
                  <a:pt x="0" y="0"/>
                </a:moveTo>
                <a:lnTo>
                  <a:pt x="4417978" y="0"/>
                </a:lnTo>
                <a:lnTo>
                  <a:pt x="4417978" y="1836485"/>
                </a:lnTo>
                <a:lnTo>
                  <a:pt x="0" y="1836485"/>
                </a:lnTo>
                <a:lnTo>
                  <a:pt x="0" y="0"/>
                </a:lnTo>
                <a:close/>
              </a:path>
            </a:pathLst>
          </a:custGeom>
          <a:blipFill>
            <a:blip r:embed="rId10"/>
            <a:stretch>
              <a:fillRect l="-11624" t="-94699" r="-10772"/>
            </a:stretch>
          </a:blipFill>
        </p:spPr>
        <p:txBody>
          <a:bodyPr/>
          <a:lstStyle/>
          <a:p>
            <a:endParaRPr lang="sl-SI"/>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PRILOGE</a:t>
            </a:r>
          </a:p>
        </p:txBody>
      </p:sp>
      <p:sp>
        <p:nvSpPr>
          <p:cNvPr id="13" name="Freeform 13"/>
          <p:cNvSpPr/>
          <p:nvPr/>
        </p:nvSpPr>
        <p:spPr>
          <a:xfrm>
            <a:off x="12771602" y="2782508"/>
            <a:ext cx="3244074" cy="5683227"/>
          </a:xfrm>
          <a:custGeom>
            <a:avLst/>
            <a:gdLst/>
            <a:ahLst/>
            <a:cxnLst/>
            <a:rect l="l" t="t" r="r" b="b"/>
            <a:pathLst>
              <a:path w="3244074" h="5683227">
                <a:moveTo>
                  <a:pt x="0" y="0"/>
                </a:moveTo>
                <a:lnTo>
                  <a:pt x="3244074" y="0"/>
                </a:lnTo>
                <a:lnTo>
                  <a:pt x="3244074" y="5683227"/>
                </a:lnTo>
                <a:lnTo>
                  <a:pt x="0" y="5683227"/>
                </a:lnTo>
                <a:lnTo>
                  <a:pt x="0" y="0"/>
                </a:lnTo>
                <a:close/>
              </a:path>
            </a:pathLst>
          </a:custGeom>
          <a:blipFill>
            <a:blip r:embed="rId9"/>
            <a:stretch>
              <a:fillRect/>
            </a:stretch>
          </a:blipFill>
        </p:spPr>
        <p:txBody>
          <a:bodyPr/>
          <a:lstStyle/>
          <a:p>
            <a:endParaRPr lang="sl-SI"/>
          </a:p>
        </p:txBody>
      </p:sp>
      <p:sp>
        <p:nvSpPr>
          <p:cNvPr id="14" name="Freeform 14"/>
          <p:cNvSpPr/>
          <p:nvPr/>
        </p:nvSpPr>
        <p:spPr>
          <a:xfrm rot="-10800000">
            <a:off x="3039388" y="1923178"/>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15" name="Freeform 15"/>
          <p:cNvSpPr/>
          <p:nvPr/>
        </p:nvSpPr>
        <p:spPr>
          <a:xfrm rot="-10800000">
            <a:off x="3039388" y="2277731"/>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44999"/>
            </a:blip>
            <a:stretch>
              <a:fillRect t="-1386621" r="-19377" b="-1505214"/>
            </a:stretch>
          </a:blipFill>
        </p:spPr>
        <p:txBody>
          <a:bodyPr/>
          <a:lstStyle/>
          <a:p>
            <a:endParaRPr lang="sl-SI"/>
          </a:p>
        </p:txBody>
      </p:sp>
      <p:sp>
        <p:nvSpPr>
          <p:cNvPr id="16" name="Freeform 16"/>
          <p:cNvSpPr/>
          <p:nvPr/>
        </p:nvSpPr>
        <p:spPr>
          <a:xfrm rot="-10800000">
            <a:off x="3039388" y="2632284"/>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17" name="Freeform 17"/>
          <p:cNvSpPr/>
          <p:nvPr/>
        </p:nvSpPr>
        <p:spPr>
          <a:xfrm rot="-10800000">
            <a:off x="3039388" y="2986837"/>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44999"/>
            </a:blip>
            <a:stretch>
              <a:fillRect t="-1386621" r="-19377" b="-1505214"/>
            </a:stretch>
          </a:blipFill>
        </p:spPr>
        <p:txBody>
          <a:bodyPr/>
          <a:lstStyle/>
          <a:p>
            <a:endParaRPr lang="sl-SI"/>
          </a:p>
        </p:txBody>
      </p:sp>
      <p:sp>
        <p:nvSpPr>
          <p:cNvPr id="18" name="Freeform 18"/>
          <p:cNvSpPr/>
          <p:nvPr/>
        </p:nvSpPr>
        <p:spPr>
          <a:xfrm rot="-10800000">
            <a:off x="3039388" y="3341390"/>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19" name="TextBox 19"/>
          <p:cNvSpPr txBox="1"/>
          <p:nvPr/>
        </p:nvSpPr>
        <p:spPr>
          <a:xfrm>
            <a:off x="3152341" y="1952811"/>
            <a:ext cx="2403264" cy="205293"/>
          </a:xfrm>
          <a:prstGeom prst="rect">
            <a:avLst/>
          </a:prstGeom>
        </p:spPr>
        <p:txBody>
          <a:bodyPr lIns="0" tIns="0" rIns="0" bIns="0" rtlCol="0" anchor="t">
            <a:spAutoFit/>
          </a:bodyPr>
          <a:lstStyle/>
          <a:p>
            <a:pPr algn="l">
              <a:lnSpc>
                <a:spcPts val="1589"/>
              </a:lnSpc>
              <a:spcBef>
                <a:spcPct val="0"/>
              </a:spcBef>
            </a:pPr>
            <a:r>
              <a:rPr lang="en-US" sz="1135" b="1" spc="1">
                <a:solidFill>
                  <a:srgbClr val="32488C"/>
                </a:solidFill>
                <a:latin typeface="Poppins Bold"/>
                <a:ea typeface="Poppins Bold"/>
                <a:cs typeface="Poppins Bold"/>
                <a:sym typeface="Poppins Bold"/>
              </a:rPr>
              <a:t>NAZIV</a:t>
            </a:r>
          </a:p>
        </p:txBody>
      </p:sp>
      <p:sp>
        <p:nvSpPr>
          <p:cNvPr id="20" name="TextBox 20"/>
          <p:cNvSpPr txBox="1"/>
          <p:nvPr/>
        </p:nvSpPr>
        <p:spPr>
          <a:xfrm>
            <a:off x="3152341" y="2307364"/>
            <a:ext cx="3054180"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Splošne izjave za sklad ESRR</a:t>
            </a:r>
          </a:p>
        </p:txBody>
      </p:sp>
      <p:sp>
        <p:nvSpPr>
          <p:cNvPr id="21" name="TextBox 21"/>
          <p:cNvSpPr txBox="1"/>
          <p:nvPr/>
        </p:nvSpPr>
        <p:spPr>
          <a:xfrm>
            <a:off x="3143398" y="2660811"/>
            <a:ext cx="4061924"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Pisne izjave glede dvojnega sofinanciranja</a:t>
            </a:r>
          </a:p>
        </p:txBody>
      </p:sp>
      <p:sp>
        <p:nvSpPr>
          <p:cNvPr id="22" name="TextBox 22"/>
          <p:cNvSpPr txBox="1"/>
          <p:nvPr/>
        </p:nvSpPr>
        <p:spPr>
          <a:xfrm>
            <a:off x="3152341" y="3018546"/>
            <a:ext cx="5361917"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Pisne izjave glede enotnega podjetja in kumulacij pomoči de minimis</a:t>
            </a:r>
          </a:p>
        </p:txBody>
      </p:sp>
      <p:sp>
        <p:nvSpPr>
          <p:cNvPr id="23" name="TextBox 23"/>
          <p:cNvSpPr txBox="1"/>
          <p:nvPr/>
        </p:nvSpPr>
        <p:spPr>
          <a:xfrm>
            <a:off x="3152341" y="3373099"/>
            <a:ext cx="5318128"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Izjava za DDV</a:t>
            </a:r>
          </a:p>
        </p:txBody>
      </p:sp>
      <p:sp>
        <p:nvSpPr>
          <p:cNvPr id="24" name="Freeform 24"/>
          <p:cNvSpPr/>
          <p:nvPr/>
        </p:nvSpPr>
        <p:spPr>
          <a:xfrm rot="-10800000">
            <a:off x="3039388" y="3698154"/>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44999"/>
            </a:blip>
            <a:stretch>
              <a:fillRect t="-1386621" r="-19377" b="-1505214"/>
            </a:stretch>
          </a:blipFill>
        </p:spPr>
        <p:txBody>
          <a:bodyPr/>
          <a:lstStyle/>
          <a:p>
            <a:endParaRPr lang="sl-SI"/>
          </a:p>
        </p:txBody>
      </p:sp>
      <p:sp>
        <p:nvSpPr>
          <p:cNvPr id="25" name="Freeform 25"/>
          <p:cNvSpPr/>
          <p:nvPr/>
        </p:nvSpPr>
        <p:spPr>
          <a:xfrm rot="-10800000">
            <a:off x="3039388" y="4052707"/>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26" name="Freeform 26"/>
          <p:cNvSpPr/>
          <p:nvPr/>
        </p:nvSpPr>
        <p:spPr>
          <a:xfrm rot="-10800000">
            <a:off x="3039388" y="4407260"/>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44999"/>
            </a:blip>
            <a:stretch>
              <a:fillRect t="-1386621" r="-19377" b="-1505214"/>
            </a:stretch>
          </a:blipFill>
        </p:spPr>
        <p:txBody>
          <a:bodyPr/>
          <a:lstStyle/>
          <a:p>
            <a:endParaRPr lang="sl-SI"/>
          </a:p>
        </p:txBody>
      </p:sp>
      <p:sp>
        <p:nvSpPr>
          <p:cNvPr id="27" name="Freeform 27"/>
          <p:cNvSpPr/>
          <p:nvPr/>
        </p:nvSpPr>
        <p:spPr>
          <a:xfrm rot="-10800000">
            <a:off x="3039388" y="4761813"/>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28" name="TextBox 28"/>
          <p:cNvSpPr txBox="1"/>
          <p:nvPr/>
        </p:nvSpPr>
        <p:spPr>
          <a:xfrm>
            <a:off x="3152341" y="3727786"/>
            <a:ext cx="5361917"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Dokazila o poravnanih davkih in prispevkih</a:t>
            </a:r>
          </a:p>
        </p:txBody>
      </p:sp>
      <p:sp>
        <p:nvSpPr>
          <p:cNvPr id="29" name="TextBox 29"/>
          <p:cNvSpPr txBox="1"/>
          <p:nvPr/>
        </p:nvSpPr>
        <p:spPr>
          <a:xfrm>
            <a:off x="3143398" y="4081234"/>
            <a:ext cx="7504339"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Obvezne priloge, ki izhajajo iz predpisov Evropske unije ali nacionalne zakonodaje glede na tip projekta </a:t>
            </a:r>
          </a:p>
        </p:txBody>
      </p:sp>
      <p:sp>
        <p:nvSpPr>
          <p:cNvPr id="30" name="TextBox 30"/>
          <p:cNvSpPr txBox="1"/>
          <p:nvPr/>
        </p:nvSpPr>
        <p:spPr>
          <a:xfrm>
            <a:off x="3152341" y="4438969"/>
            <a:ext cx="5476747"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Dokazila o lastništvu nepremičnin (objektov, zemljišč)</a:t>
            </a:r>
          </a:p>
        </p:txBody>
      </p:sp>
      <p:sp>
        <p:nvSpPr>
          <p:cNvPr id="31" name="TextBox 31"/>
          <p:cNvSpPr txBox="1"/>
          <p:nvPr/>
        </p:nvSpPr>
        <p:spPr>
          <a:xfrm>
            <a:off x="3143398" y="4792417"/>
            <a:ext cx="7167108"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Dodatna investicijsko tehnična dokumentacija, ki jo morajo priložiti lokalne skupnosti (občine) </a:t>
            </a:r>
          </a:p>
        </p:txBody>
      </p:sp>
      <p:sp>
        <p:nvSpPr>
          <p:cNvPr id="32" name="Freeform 32"/>
          <p:cNvSpPr/>
          <p:nvPr/>
        </p:nvSpPr>
        <p:spPr>
          <a:xfrm rot="-10800000">
            <a:off x="3039388" y="5118577"/>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44999"/>
            </a:blip>
            <a:stretch>
              <a:fillRect t="-1386621" r="-19377" b="-1505214"/>
            </a:stretch>
          </a:blipFill>
        </p:spPr>
        <p:txBody>
          <a:bodyPr/>
          <a:lstStyle/>
          <a:p>
            <a:endParaRPr lang="sl-SI"/>
          </a:p>
        </p:txBody>
      </p:sp>
      <p:sp>
        <p:nvSpPr>
          <p:cNvPr id="33" name="Freeform 33"/>
          <p:cNvSpPr/>
          <p:nvPr/>
        </p:nvSpPr>
        <p:spPr>
          <a:xfrm rot="-10800000">
            <a:off x="3039388" y="5473130"/>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34" name="Freeform 34"/>
          <p:cNvSpPr/>
          <p:nvPr/>
        </p:nvSpPr>
        <p:spPr>
          <a:xfrm rot="-10800000">
            <a:off x="3039388" y="5827683"/>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44999"/>
            </a:blip>
            <a:stretch>
              <a:fillRect t="-1386621" r="-19377" b="-1505214"/>
            </a:stretch>
          </a:blipFill>
        </p:spPr>
        <p:txBody>
          <a:bodyPr/>
          <a:lstStyle/>
          <a:p>
            <a:endParaRPr lang="sl-SI"/>
          </a:p>
        </p:txBody>
      </p:sp>
      <p:sp>
        <p:nvSpPr>
          <p:cNvPr id="35" name="TextBox 35"/>
          <p:cNvSpPr txBox="1"/>
          <p:nvPr/>
        </p:nvSpPr>
        <p:spPr>
          <a:xfrm>
            <a:off x="3143398" y="5147104"/>
            <a:ext cx="5327070"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Izjava o zagotovljenih lastnih finančnih in človeških virih</a:t>
            </a:r>
          </a:p>
        </p:txBody>
      </p:sp>
      <p:sp>
        <p:nvSpPr>
          <p:cNvPr id="36" name="TextBox 36"/>
          <p:cNvSpPr txBox="1"/>
          <p:nvPr/>
        </p:nvSpPr>
        <p:spPr>
          <a:xfrm>
            <a:off x="3143398" y="5501657"/>
            <a:ext cx="7167108"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Potrdilo o vpisu v Vpisnik prostovoljskih organizacij in organizacij s prostovoljskim programom</a:t>
            </a:r>
          </a:p>
        </p:txBody>
      </p:sp>
      <p:sp>
        <p:nvSpPr>
          <p:cNvPr id="37" name="TextBox 37"/>
          <p:cNvSpPr txBox="1"/>
          <p:nvPr/>
        </p:nvSpPr>
        <p:spPr>
          <a:xfrm>
            <a:off x="3143398" y="5858286"/>
            <a:ext cx="6557989"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Pogodba o sodelovanju pri izvedbi projekta v okviru strategije lokalnega </a:t>
            </a:r>
          </a:p>
        </p:txBody>
      </p:sp>
      <p:sp>
        <p:nvSpPr>
          <p:cNvPr id="38" name="Freeform 38"/>
          <p:cNvSpPr/>
          <p:nvPr/>
        </p:nvSpPr>
        <p:spPr>
          <a:xfrm rot="-10800000">
            <a:off x="3039388" y="6184446"/>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39" name="Freeform 39"/>
          <p:cNvSpPr/>
          <p:nvPr/>
        </p:nvSpPr>
        <p:spPr>
          <a:xfrm rot="-10800000">
            <a:off x="1493049" y="1923178"/>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40" name="Freeform 40"/>
          <p:cNvSpPr/>
          <p:nvPr/>
        </p:nvSpPr>
        <p:spPr>
          <a:xfrm rot="-10800000">
            <a:off x="1493049" y="2277731"/>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44999"/>
            </a:blip>
            <a:stretch>
              <a:fillRect l="-30242" t="-309642" r="-24643" b="-339330"/>
            </a:stretch>
          </a:blipFill>
        </p:spPr>
        <p:txBody>
          <a:bodyPr/>
          <a:lstStyle/>
          <a:p>
            <a:endParaRPr lang="sl-SI"/>
          </a:p>
        </p:txBody>
      </p:sp>
      <p:sp>
        <p:nvSpPr>
          <p:cNvPr id="41" name="Freeform 41"/>
          <p:cNvSpPr/>
          <p:nvPr/>
        </p:nvSpPr>
        <p:spPr>
          <a:xfrm rot="-10800000">
            <a:off x="1493049" y="2632284"/>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42" name="Freeform 42"/>
          <p:cNvSpPr/>
          <p:nvPr/>
        </p:nvSpPr>
        <p:spPr>
          <a:xfrm rot="-10800000">
            <a:off x="1493049" y="2986837"/>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44999"/>
            </a:blip>
            <a:stretch>
              <a:fillRect l="-30242" t="-309642" r="-24643" b="-339330"/>
            </a:stretch>
          </a:blipFill>
        </p:spPr>
        <p:txBody>
          <a:bodyPr/>
          <a:lstStyle/>
          <a:p>
            <a:endParaRPr lang="sl-SI"/>
          </a:p>
        </p:txBody>
      </p:sp>
      <p:sp>
        <p:nvSpPr>
          <p:cNvPr id="43" name="Freeform 43"/>
          <p:cNvSpPr/>
          <p:nvPr/>
        </p:nvSpPr>
        <p:spPr>
          <a:xfrm rot="-10800000">
            <a:off x="1493049" y="3341390"/>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44" name="TextBox 44"/>
          <p:cNvSpPr txBox="1"/>
          <p:nvPr/>
        </p:nvSpPr>
        <p:spPr>
          <a:xfrm>
            <a:off x="1620607" y="1952811"/>
            <a:ext cx="1231359" cy="205293"/>
          </a:xfrm>
          <a:prstGeom prst="rect">
            <a:avLst/>
          </a:prstGeom>
        </p:spPr>
        <p:txBody>
          <a:bodyPr lIns="0" tIns="0" rIns="0" bIns="0" rtlCol="0" anchor="t">
            <a:spAutoFit/>
          </a:bodyPr>
          <a:lstStyle/>
          <a:p>
            <a:pPr algn="l">
              <a:lnSpc>
                <a:spcPts val="1589"/>
              </a:lnSpc>
              <a:spcBef>
                <a:spcPct val="0"/>
              </a:spcBef>
            </a:pPr>
            <a:r>
              <a:rPr lang="en-US" sz="1135" b="1" spc="1">
                <a:solidFill>
                  <a:srgbClr val="32488C"/>
                </a:solidFill>
                <a:latin typeface="Poppins Bold"/>
                <a:ea typeface="Poppins Bold"/>
                <a:cs typeface="Poppins Bold"/>
                <a:sym typeface="Poppins Bold"/>
              </a:rPr>
              <a:t>ŠT. PRILOGE</a:t>
            </a:r>
          </a:p>
        </p:txBody>
      </p:sp>
      <p:sp>
        <p:nvSpPr>
          <p:cNvPr id="45" name="TextBox 45"/>
          <p:cNvSpPr txBox="1"/>
          <p:nvPr/>
        </p:nvSpPr>
        <p:spPr>
          <a:xfrm>
            <a:off x="2236286" y="2307377"/>
            <a:ext cx="137415"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1</a:t>
            </a:r>
          </a:p>
        </p:txBody>
      </p:sp>
      <p:sp>
        <p:nvSpPr>
          <p:cNvPr id="46" name="TextBox 46"/>
          <p:cNvSpPr txBox="1"/>
          <p:nvPr/>
        </p:nvSpPr>
        <p:spPr>
          <a:xfrm>
            <a:off x="1626077" y="2665098"/>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2</a:t>
            </a:r>
          </a:p>
        </p:txBody>
      </p:sp>
      <p:sp>
        <p:nvSpPr>
          <p:cNvPr id="47" name="TextBox 47"/>
          <p:cNvSpPr txBox="1"/>
          <p:nvPr/>
        </p:nvSpPr>
        <p:spPr>
          <a:xfrm>
            <a:off x="1626077" y="3019651"/>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3</a:t>
            </a:r>
          </a:p>
        </p:txBody>
      </p:sp>
      <p:sp>
        <p:nvSpPr>
          <p:cNvPr id="48" name="TextBox 48"/>
          <p:cNvSpPr txBox="1"/>
          <p:nvPr/>
        </p:nvSpPr>
        <p:spPr>
          <a:xfrm>
            <a:off x="1626077" y="3374204"/>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4</a:t>
            </a:r>
          </a:p>
        </p:txBody>
      </p:sp>
      <p:sp>
        <p:nvSpPr>
          <p:cNvPr id="49" name="Freeform 49"/>
          <p:cNvSpPr/>
          <p:nvPr/>
        </p:nvSpPr>
        <p:spPr>
          <a:xfrm rot="-10800000">
            <a:off x="1493049" y="3698154"/>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44999"/>
            </a:blip>
            <a:stretch>
              <a:fillRect l="-30242" t="-309642" r="-24643" b="-339330"/>
            </a:stretch>
          </a:blipFill>
        </p:spPr>
        <p:txBody>
          <a:bodyPr/>
          <a:lstStyle/>
          <a:p>
            <a:endParaRPr lang="sl-SI"/>
          </a:p>
        </p:txBody>
      </p:sp>
      <p:sp>
        <p:nvSpPr>
          <p:cNvPr id="50" name="Freeform 50"/>
          <p:cNvSpPr/>
          <p:nvPr/>
        </p:nvSpPr>
        <p:spPr>
          <a:xfrm rot="-10800000">
            <a:off x="1493049" y="4052707"/>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51" name="Freeform 51"/>
          <p:cNvSpPr/>
          <p:nvPr/>
        </p:nvSpPr>
        <p:spPr>
          <a:xfrm rot="-10800000">
            <a:off x="1493049" y="4407260"/>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44999"/>
            </a:blip>
            <a:stretch>
              <a:fillRect l="-30242" t="-309642" r="-24643" b="-339330"/>
            </a:stretch>
          </a:blipFill>
        </p:spPr>
        <p:txBody>
          <a:bodyPr/>
          <a:lstStyle/>
          <a:p>
            <a:endParaRPr lang="sl-SI"/>
          </a:p>
        </p:txBody>
      </p:sp>
      <p:sp>
        <p:nvSpPr>
          <p:cNvPr id="52" name="Freeform 52"/>
          <p:cNvSpPr/>
          <p:nvPr/>
        </p:nvSpPr>
        <p:spPr>
          <a:xfrm rot="-10800000">
            <a:off x="1493049" y="4761813"/>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53" name="TextBox 53"/>
          <p:cNvSpPr txBox="1"/>
          <p:nvPr/>
        </p:nvSpPr>
        <p:spPr>
          <a:xfrm>
            <a:off x="1626077" y="3728892"/>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5</a:t>
            </a:r>
          </a:p>
        </p:txBody>
      </p:sp>
      <p:sp>
        <p:nvSpPr>
          <p:cNvPr id="54" name="TextBox 54"/>
          <p:cNvSpPr txBox="1"/>
          <p:nvPr/>
        </p:nvSpPr>
        <p:spPr>
          <a:xfrm>
            <a:off x="1626077" y="4085521"/>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6</a:t>
            </a:r>
          </a:p>
        </p:txBody>
      </p:sp>
      <p:sp>
        <p:nvSpPr>
          <p:cNvPr id="55" name="TextBox 55"/>
          <p:cNvSpPr txBox="1"/>
          <p:nvPr/>
        </p:nvSpPr>
        <p:spPr>
          <a:xfrm>
            <a:off x="1626077" y="4440074"/>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7</a:t>
            </a:r>
          </a:p>
        </p:txBody>
      </p:sp>
      <p:sp>
        <p:nvSpPr>
          <p:cNvPr id="56" name="TextBox 56"/>
          <p:cNvSpPr txBox="1"/>
          <p:nvPr/>
        </p:nvSpPr>
        <p:spPr>
          <a:xfrm>
            <a:off x="1626077" y="4794627"/>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8</a:t>
            </a:r>
          </a:p>
        </p:txBody>
      </p:sp>
      <p:sp>
        <p:nvSpPr>
          <p:cNvPr id="57" name="Freeform 57"/>
          <p:cNvSpPr/>
          <p:nvPr/>
        </p:nvSpPr>
        <p:spPr>
          <a:xfrm rot="-10800000">
            <a:off x="1493049" y="5118577"/>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44999"/>
            </a:blip>
            <a:stretch>
              <a:fillRect l="-30242" t="-309642" r="-24643" b="-339330"/>
            </a:stretch>
          </a:blipFill>
        </p:spPr>
        <p:txBody>
          <a:bodyPr/>
          <a:lstStyle/>
          <a:p>
            <a:endParaRPr lang="sl-SI"/>
          </a:p>
        </p:txBody>
      </p:sp>
      <p:sp>
        <p:nvSpPr>
          <p:cNvPr id="58" name="Freeform 58"/>
          <p:cNvSpPr/>
          <p:nvPr/>
        </p:nvSpPr>
        <p:spPr>
          <a:xfrm rot="-10800000">
            <a:off x="1493049" y="5473130"/>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59" name="Freeform 59"/>
          <p:cNvSpPr/>
          <p:nvPr/>
        </p:nvSpPr>
        <p:spPr>
          <a:xfrm rot="-10800000">
            <a:off x="1493049" y="5827683"/>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44999"/>
            </a:blip>
            <a:stretch>
              <a:fillRect l="-30242" t="-309642" r="-24643" b="-339330"/>
            </a:stretch>
          </a:blipFill>
        </p:spPr>
        <p:txBody>
          <a:bodyPr/>
          <a:lstStyle/>
          <a:p>
            <a:endParaRPr lang="sl-SI"/>
          </a:p>
        </p:txBody>
      </p:sp>
      <p:sp>
        <p:nvSpPr>
          <p:cNvPr id="60" name="TextBox 60"/>
          <p:cNvSpPr txBox="1"/>
          <p:nvPr/>
        </p:nvSpPr>
        <p:spPr>
          <a:xfrm>
            <a:off x="1626077" y="5149314"/>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9</a:t>
            </a:r>
          </a:p>
        </p:txBody>
      </p:sp>
      <p:sp>
        <p:nvSpPr>
          <p:cNvPr id="61" name="TextBox 61"/>
          <p:cNvSpPr txBox="1"/>
          <p:nvPr/>
        </p:nvSpPr>
        <p:spPr>
          <a:xfrm>
            <a:off x="1626077" y="5505944"/>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10</a:t>
            </a:r>
          </a:p>
        </p:txBody>
      </p:sp>
      <p:sp>
        <p:nvSpPr>
          <p:cNvPr id="62" name="TextBox 62"/>
          <p:cNvSpPr txBox="1"/>
          <p:nvPr/>
        </p:nvSpPr>
        <p:spPr>
          <a:xfrm>
            <a:off x="1626077" y="5860497"/>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11</a:t>
            </a:r>
          </a:p>
        </p:txBody>
      </p:sp>
      <p:sp>
        <p:nvSpPr>
          <p:cNvPr id="63" name="Freeform 63"/>
          <p:cNvSpPr/>
          <p:nvPr/>
        </p:nvSpPr>
        <p:spPr>
          <a:xfrm rot="-10800000">
            <a:off x="1493049" y="6184446"/>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64" name="TextBox 64"/>
          <p:cNvSpPr txBox="1"/>
          <p:nvPr/>
        </p:nvSpPr>
        <p:spPr>
          <a:xfrm>
            <a:off x="3143398" y="6207755"/>
            <a:ext cx="3944049"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Izjavja prijavitelja glede uveljavljanja predplačila</a:t>
            </a:r>
          </a:p>
        </p:txBody>
      </p:sp>
      <p:sp>
        <p:nvSpPr>
          <p:cNvPr id="65" name="TextBox 65"/>
          <p:cNvSpPr txBox="1"/>
          <p:nvPr/>
        </p:nvSpPr>
        <p:spPr>
          <a:xfrm>
            <a:off x="1626878" y="6216639"/>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12</a:t>
            </a:r>
          </a:p>
        </p:txBody>
      </p:sp>
      <p:sp>
        <p:nvSpPr>
          <p:cNvPr id="66" name="Freeform 66"/>
          <p:cNvSpPr/>
          <p:nvPr/>
        </p:nvSpPr>
        <p:spPr>
          <a:xfrm rot="-10800000">
            <a:off x="3039388" y="6540433"/>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67" name="TextBox 67"/>
          <p:cNvSpPr txBox="1"/>
          <p:nvPr/>
        </p:nvSpPr>
        <p:spPr>
          <a:xfrm>
            <a:off x="3143398" y="6571037"/>
            <a:ext cx="6250206"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Izjava upravičenca o izvajanju pridobitne ali nepridobitne dejavnosti</a:t>
            </a:r>
          </a:p>
        </p:txBody>
      </p:sp>
      <p:sp>
        <p:nvSpPr>
          <p:cNvPr id="68" name="Freeform 68"/>
          <p:cNvSpPr/>
          <p:nvPr/>
        </p:nvSpPr>
        <p:spPr>
          <a:xfrm rot="-10800000">
            <a:off x="3039388" y="6897197"/>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44999"/>
            </a:blip>
            <a:stretch>
              <a:fillRect t="-1386621" r="-19377" b="-1505214"/>
            </a:stretch>
          </a:blipFill>
        </p:spPr>
        <p:txBody>
          <a:bodyPr/>
          <a:lstStyle/>
          <a:p>
            <a:endParaRPr lang="sl-SI"/>
          </a:p>
        </p:txBody>
      </p:sp>
      <p:sp>
        <p:nvSpPr>
          <p:cNvPr id="69" name="Freeform 69"/>
          <p:cNvSpPr/>
          <p:nvPr/>
        </p:nvSpPr>
        <p:spPr>
          <a:xfrm rot="-10800000">
            <a:off x="3039388" y="7251750"/>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70" name="Freeform 70"/>
          <p:cNvSpPr/>
          <p:nvPr/>
        </p:nvSpPr>
        <p:spPr>
          <a:xfrm rot="-10800000">
            <a:off x="3039388" y="7606303"/>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44999"/>
            </a:blip>
            <a:stretch>
              <a:fillRect t="-1386621" r="-19377" b="-1505214"/>
            </a:stretch>
          </a:blipFill>
        </p:spPr>
        <p:txBody>
          <a:bodyPr/>
          <a:lstStyle/>
          <a:p>
            <a:endParaRPr lang="sl-SI"/>
          </a:p>
        </p:txBody>
      </p:sp>
      <p:sp>
        <p:nvSpPr>
          <p:cNvPr id="71" name="TextBox 71"/>
          <p:cNvSpPr txBox="1"/>
          <p:nvPr/>
        </p:nvSpPr>
        <p:spPr>
          <a:xfrm>
            <a:off x="3143398" y="6925724"/>
            <a:ext cx="5327070"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Finančni načrt za projekt investicijske narave</a:t>
            </a:r>
          </a:p>
        </p:txBody>
      </p:sp>
      <p:sp>
        <p:nvSpPr>
          <p:cNvPr id="72" name="TextBox 72"/>
          <p:cNvSpPr txBox="1"/>
          <p:nvPr/>
        </p:nvSpPr>
        <p:spPr>
          <a:xfrm>
            <a:off x="3143398" y="7280277"/>
            <a:ext cx="4381326"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Finančni načrt za projekt neinvesticijske narave</a:t>
            </a:r>
          </a:p>
        </p:txBody>
      </p:sp>
      <p:sp>
        <p:nvSpPr>
          <p:cNvPr id="73" name="TextBox 73"/>
          <p:cNvSpPr txBox="1"/>
          <p:nvPr/>
        </p:nvSpPr>
        <p:spPr>
          <a:xfrm>
            <a:off x="3143398" y="7636907"/>
            <a:ext cx="7636676"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Razdelitev finančnih sredstev po letih in virih financiranja</a:t>
            </a:r>
          </a:p>
        </p:txBody>
      </p:sp>
      <p:sp>
        <p:nvSpPr>
          <p:cNvPr id="74" name="Freeform 74"/>
          <p:cNvSpPr/>
          <p:nvPr/>
        </p:nvSpPr>
        <p:spPr>
          <a:xfrm rot="-10800000">
            <a:off x="3039388" y="7963067"/>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75" name="Freeform 75"/>
          <p:cNvSpPr/>
          <p:nvPr/>
        </p:nvSpPr>
        <p:spPr>
          <a:xfrm rot="-10800000">
            <a:off x="1493049" y="6540433"/>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76" name="TextBox 76"/>
          <p:cNvSpPr txBox="1"/>
          <p:nvPr/>
        </p:nvSpPr>
        <p:spPr>
          <a:xfrm>
            <a:off x="1626077" y="6573248"/>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13</a:t>
            </a:r>
          </a:p>
        </p:txBody>
      </p:sp>
      <p:sp>
        <p:nvSpPr>
          <p:cNvPr id="77" name="Freeform 77"/>
          <p:cNvSpPr/>
          <p:nvPr/>
        </p:nvSpPr>
        <p:spPr>
          <a:xfrm rot="-10800000">
            <a:off x="1493049" y="6897197"/>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44999"/>
            </a:blip>
            <a:stretch>
              <a:fillRect l="-30242" t="-309642" r="-24643" b="-339330"/>
            </a:stretch>
          </a:blipFill>
        </p:spPr>
        <p:txBody>
          <a:bodyPr/>
          <a:lstStyle/>
          <a:p>
            <a:endParaRPr lang="sl-SI"/>
          </a:p>
        </p:txBody>
      </p:sp>
      <p:sp>
        <p:nvSpPr>
          <p:cNvPr id="78" name="Freeform 78"/>
          <p:cNvSpPr/>
          <p:nvPr/>
        </p:nvSpPr>
        <p:spPr>
          <a:xfrm rot="-10800000">
            <a:off x="1493049" y="7251750"/>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79" name="Freeform 79"/>
          <p:cNvSpPr/>
          <p:nvPr/>
        </p:nvSpPr>
        <p:spPr>
          <a:xfrm rot="-10800000">
            <a:off x="1493049" y="7606303"/>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44999"/>
            </a:blip>
            <a:stretch>
              <a:fillRect l="-30242" t="-309642" r="-24643" b="-339330"/>
            </a:stretch>
          </a:blipFill>
        </p:spPr>
        <p:txBody>
          <a:bodyPr/>
          <a:lstStyle/>
          <a:p>
            <a:endParaRPr lang="sl-SI"/>
          </a:p>
        </p:txBody>
      </p:sp>
      <p:sp>
        <p:nvSpPr>
          <p:cNvPr id="80" name="TextBox 80"/>
          <p:cNvSpPr txBox="1"/>
          <p:nvPr/>
        </p:nvSpPr>
        <p:spPr>
          <a:xfrm>
            <a:off x="1626077" y="6927935"/>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14a</a:t>
            </a:r>
          </a:p>
        </p:txBody>
      </p:sp>
      <p:sp>
        <p:nvSpPr>
          <p:cNvPr id="81" name="TextBox 81"/>
          <p:cNvSpPr txBox="1"/>
          <p:nvPr/>
        </p:nvSpPr>
        <p:spPr>
          <a:xfrm>
            <a:off x="1626077" y="7284565"/>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14b</a:t>
            </a:r>
          </a:p>
        </p:txBody>
      </p:sp>
      <p:sp>
        <p:nvSpPr>
          <p:cNvPr id="82" name="TextBox 82"/>
          <p:cNvSpPr txBox="1"/>
          <p:nvPr/>
        </p:nvSpPr>
        <p:spPr>
          <a:xfrm>
            <a:off x="1626077" y="7639118"/>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14c</a:t>
            </a:r>
          </a:p>
        </p:txBody>
      </p:sp>
      <p:sp>
        <p:nvSpPr>
          <p:cNvPr id="83" name="Freeform 83"/>
          <p:cNvSpPr/>
          <p:nvPr/>
        </p:nvSpPr>
        <p:spPr>
          <a:xfrm rot="-10800000">
            <a:off x="1493049" y="7963067"/>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84" name="TextBox 84"/>
          <p:cNvSpPr txBox="1"/>
          <p:nvPr/>
        </p:nvSpPr>
        <p:spPr>
          <a:xfrm>
            <a:off x="3143398" y="7986376"/>
            <a:ext cx="7504339"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Izjava oz. soglasje za prejem poziva za dopolnitev vloge na e-naslov</a:t>
            </a:r>
          </a:p>
        </p:txBody>
      </p:sp>
      <p:sp>
        <p:nvSpPr>
          <p:cNvPr id="85" name="TextBox 85"/>
          <p:cNvSpPr txBox="1"/>
          <p:nvPr/>
        </p:nvSpPr>
        <p:spPr>
          <a:xfrm>
            <a:off x="1626878" y="7995259"/>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15</a:t>
            </a:r>
          </a:p>
        </p:txBody>
      </p:sp>
      <p:sp>
        <p:nvSpPr>
          <p:cNvPr id="86" name="Freeform 86"/>
          <p:cNvSpPr/>
          <p:nvPr/>
        </p:nvSpPr>
        <p:spPr>
          <a:xfrm rot="-10800000">
            <a:off x="3039388" y="8315511"/>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77000"/>
            </a:blip>
            <a:stretch>
              <a:fillRect t="-1386621" r="-19377" b="-1505214"/>
            </a:stretch>
          </a:blipFill>
        </p:spPr>
        <p:txBody>
          <a:bodyPr/>
          <a:lstStyle/>
          <a:p>
            <a:endParaRPr lang="sl-SI"/>
          </a:p>
        </p:txBody>
      </p:sp>
      <p:sp>
        <p:nvSpPr>
          <p:cNvPr id="87" name="Freeform 87"/>
          <p:cNvSpPr/>
          <p:nvPr/>
        </p:nvSpPr>
        <p:spPr>
          <a:xfrm rot="-10800000">
            <a:off x="3039388" y="8670064"/>
            <a:ext cx="7740686" cy="302685"/>
          </a:xfrm>
          <a:custGeom>
            <a:avLst/>
            <a:gdLst/>
            <a:ahLst/>
            <a:cxnLst/>
            <a:rect l="l" t="t" r="r" b="b"/>
            <a:pathLst>
              <a:path w="7740686" h="302685">
                <a:moveTo>
                  <a:pt x="0" y="0"/>
                </a:moveTo>
                <a:lnTo>
                  <a:pt x="7740686" y="0"/>
                </a:lnTo>
                <a:lnTo>
                  <a:pt x="7740686" y="302685"/>
                </a:lnTo>
                <a:lnTo>
                  <a:pt x="0" y="302685"/>
                </a:lnTo>
                <a:lnTo>
                  <a:pt x="0" y="0"/>
                </a:lnTo>
                <a:close/>
              </a:path>
            </a:pathLst>
          </a:custGeom>
          <a:blipFill>
            <a:blip r:embed="rId10">
              <a:alphaModFix amt="44999"/>
            </a:blip>
            <a:stretch>
              <a:fillRect t="-1386621" r="-19377" b="-1505214"/>
            </a:stretch>
          </a:blipFill>
        </p:spPr>
        <p:txBody>
          <a:bodyPr/>
          <a:lstStyle/>
          <a:p>
            <a:endParaRPr lang="sl-SI"/>
          </a:p>
        </p:txBody>
      </p:sp>
      <p:sp>
        <p:nvSpPr>
          <p:cNvPr id="88" name="TextBox 88"/>
          <p:cNvSpPr txBox="1"/>
          <p:nvPr/>
        </p:nvSpPr>
        <p:spPr>
          <a:xfrm>
            <a:off x="3143398" y="8344038"/>
            <a:ext cx="4381326"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Razvojni načrt projekta</a:t>
            </a:r>
          </a:p>
        </p:txBody>
      </p:sp>
      <p:sp>
        <p:nvSpPr>
          <p:cNvPr id="89" name="TextBox 89"/>
          <p:cNvSpPr txBox="1"/>
          <p:nvPr/>
        </p:nvSpPr>
        <p:spPr>
          <a:xfrm>
            <a:off x="3143398" y="8700667"/>
            <a:ext cx="3944049" cy="205293"/>
          </a:xfrm>
          <a:prstGeom prst="rect">
            <a:avLst/>
          </a:prstGeom>
        </p:spPr>
        <p:txBody>
          <a:bodyPr lIns="0" tIns="0" rIns="0" bIns="0" rtlCol="0" anchor="t">
            <a:spAutoFit/>
          </a:bodyPr>
          <a:lstStyle/>
          <a:p>
            <a:pPr algn="l">
              <a:lnSpc>
                <a:spcPts val="1589"/>
              </a:lnSpc>
              <a:spcBef>
                <a:spcPct val="0"/>
              </a:spcBef>
            </a:pPr>
            <a:r>
              <a:rPr lang="en-US" sz="1135" spc="1">
                <a:solidFill>
                  <a:srgbClr val="000000"/>
                </a:solidFill>
                <a:latin typeface="Poppins"/>
                <a:ea typeface="Poppins"/>
                <a:cs typeface="Poppins"/>
                <a:sym typeface="Poppins"/>
              </a:rPr>
              <a:t>Ostale priloge in ponudbe</a:t>
            </a:r>
          </a:p>
        </p:txBody>
      </p:sp>
      <p:sp>
        <p:nvSpPr>
          <p:cNvPr id="90" name="Freeform 90"/>
          <p:cNvSpPr/>
          <p:nvPr/>
        </p:nvSpPr>
        <p:spPr>
          <a:xfrm rot="-10800000">
            <a:off x="1493049" y="8315511"/>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77000"/>
            </a:blip>
            <a:stretch>
              <a:fillRect l="-30242" t="-309642" r="-24643" b="-339330"/>
            </a:stretch>
          </a:blipFill>
        </p:spPr>
        <p:txBody>
          <a:bodyPr/>
          <a:lstStyle/>
          <a:p>
            <a:endParaRPr lang="sl-SI"/>
          </a:p>
        </p:txBody>
      </p:sp>
      <p:sp>
        <p:nvSpPr>
          <p:cNvPr id="91" name="Freeform 91"/>
          <p:cNvSpPr/>
          <p:nvPr/>
        </p:nvSpPr>
        <p:spPr>
          <a:xfrm rot="-10800000">
            <a:off x="1493049" y="8670064"/>
            <a:ext cx="1493546" cy="302685"/>
          </a:xfrm>
          <a:custGeom>
            <a:avLst/>
            <a:gdLst/>
            <a:ahLst/>
            <a:cxnLst/>
            <a:rect l="l" t="t" r="r" b="b"/>
            <a:pathLst>
              <a:path w="1493546" h="302685">
                <a:moveTo>
                  <a:pt x="0" y="0"/>
                </a:moveTo>
                <a:lnTo>
                  <a:pt x="1493547" y="0"/>
                </a:lnTo>
                <a:lnTo>
                  <a:pt x="1493547" y="302685"/>
                </a:lnTo>
                <a:lnTo>
                  <a:pt x="0" y="302685"/>
                </a:lnTo>
                <a:lnTo>
                  <a:pt x="0" y="0"/>
                </a:lnTo>
                <a:close/>
              </a:path>
            </a:pathLst>
          </a:custGeom>
          <a:blipFill>
            <a:blip r:embed="rId10">
              <a:alphaModFix amt="44999"/>
            </a:blip>
            <a:stretch>
              <a:fillRect l="-30242" t="-309642" r="-24643" b="-339330"/>
            </a:stretch>
          </a:blipFill>
        </p:spPr>
        <p:txBody>
          <a:bodyPr/>
          <a:lstStyle/>
          <a:p>
            <a:endParaRPr lang="sl-SI"/>
          </a:p>
        </p:txBody>
      </p:sp>
      <p:sp>
        <p:nvSpPr>
          <p:cNvPr id="92" name="TextBox 92"/>
          <p:cNvSpPr txBox="1"/>
          <p:nvPr/>
        </p:nvSpPr>
        <p:spPr>
          <a:xfrm>
            <a:off x="1626077" y="8348325"/>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16</a:t>
            </a:r>
          </a:p>
        </p:txBody>
      </p:sp>
      <p:sp>
        <p:nvSpPr>
          <p:cNvPr id="93" name="TextBox 93"/>
          <p:cNvSpPr txBox="1"/>
          <p:nvPr/>
        </p:nvSpPr>
        <p:spPr>
          <a:xfrm>
            <a:off x="1626077" y="8702878"/>
            <a:ext cx="1225889" cy="204699"/>
          </a:xfrm>
          <a:prstGeom prst="rect">
            <a:avLst/>
          </a:prstGeom>
        </p:spPr>
        <p:txBody>
          <a:bodyPr lIns="0" tIns="0" rIns="0" bIns="0" rtlCol="0" anchor="t">
            <a:spAutoFit/>
          </a:bodyPr>
          <a:lstStyle/>
          <a:p>
            <a:pPr algn="ctr">
              <a:lnSpc>
                <a:spcPts val="1589"/>
              </a:lnSpc>
              <a:spcBef>
                <a:spcPct val="0"/>
              </a:spcBef>
            </a:pPr>
            <a:r>
              <a:rPr lang="en-US" sz="1135" spc="1">
                <a:solidFill>
                  <a:srgbClr val="000000"/>
                </a:solidFill>
                <a:latin typeface="Poppins"/>
                <a:ea typeface="Poppins"/>
                <a:cs typeface="Poppins"/>
                <a:sym typeface="Poppins"/>
              </a:rPr>
              <a:t>17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950"/>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OBVEZNOSTI PO PODPISU POGODBE</a:t>
            </a:r>
          </a:p>
        </p:txBody>
      </p:sp>
      <p:sp>
        <p:nvSpPr>
          <p:cNvPr id="13" name="Freeform 13"/>
          <p:cNvSpPr/>
          <p:nvPr/>
        </p:nvSpPr>
        <p:spPr>
          <a:xfrm rot="-5400000">
            <a:off x="2250726" y="2052521"/>
            <a:ext cx="1161027" cy="1167394"/>
          </a:xfrm>
          <a:custGeom>
            <a:avLst/>
            <a:gdLst/>
            <a:ahLst/>
            <a:cxnLst/>
            <a:rect l="l" t="t" r="r" b="b"/>
            <a:pathLst>
              <a:path w="1161027" h="1167394">
                <a:moveTo>
                  <a:pt x="0" y="0"/>
                </a:moveTo>
                <a:lnTo>
                  <a:pt x="1161027" y="0"/>
                </a:lnTo>
                <a:lnTo>
                  <a:pt x="1161027" y="1167395"/>
                </a:lnTo>
                <a:lnTo>
                  <a:pt x="0" y="116739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sl-SI"/>
          </a:p>
        </p:txBody>
      </p:sp>
      <p:sp>
        <p:nvSpPr>
          <p:cNvPr id="14" name="TextBox 14"/>
          <p:cNvSpPr txBox="1"/>
          <p:nvPr/>
        </p:nvSpPr>
        <p:spPr>
          <a:xfrm>
            <a:off x="2247543" y="3515747"/>
            <a:ext cx="12691303" cy="3876294"/>
          </a:xfrm>
          <a:prstGeom prst="rect">
            <a:avLst/>
          </a:prstGeom>
        </p:spPr>
        <p:txBody>
          <a:bodyPr lIns="0" tIns="0" rIns="0" bIns="0" rtlCol="0" anchor="t">
            <a:spAutoFit/>
          </a:bodyPr>
          <a:lstStyle/>
          <a:p>
            <a:pPr algn="just">
              <a:lnSpc>
                <a:spcPts val="2088"/>
              </a:lnSpc>
            </a:pPr>
            <a:r>
              <a:rPr lang="en-US" sz="1800" b="1" u="sng">
                <a:solidFill>
                  <a:srgbClr val="32488C"/>
                </a:solidFill>
                <a:latin typeface="Poppins Bold"/>
                <a:ea typeface="Poppins Bold"/>
                <a:cs typeface="Poppins Bold"/>
                <a:sym typeface="Poppins Bold"/>
              </a:rPr>
              <a:t>ZAHTEVEK</a:t>
            </a:r>
          </a:p>
          <a:p>
            <a:pPr algn="just">
              <a:lnSpc>
                <a:spcPts val="2088"/>
              </a:lnSpc>
            </a:pPr>
            <a:endParaRPr lang="en-US" sz="1800" b="1" u="sng">
              <a:solidFill>
                <a:srgbClr val="32488C"/>
              </a:solidFill>
              <a:latin typeface="Poppins Bold"/>
              <a:ea typeface="Poppins Bold"/>
              <a:cs typeface="Poppins Bold"/>
              <a:sym typeface="Poppins Bold"/>
            </a:endParaRPr>
          </a:p>
          <a:p>
            <a:pPr algn="just">
              <a:lnSpc>
                <a:spcPts val="2088"/>
              </a:lnSpc>
            </a:pPr>
            <a:endParaRPr lang="en-US" sz="1800" b="1" u="sng">
              <a:solidFill>
                <a:srgbClr val="32488C"/>
              </a:solidFill>
              <a:latin typeface="Poppins Bold"/>
              <a:ea typeface="Poppins Bold"/>
              <a:cs typeface="Poppins Bold"/>
              <a:sym typeface="Poppins Bold"/>
            </a:endParaRPr>
          </a:p>
          <a:p>
            <a:pPr algn="just">
              <a:lnSpc>
                <a:spcPts val="2088"/>
              </a:lnSpc>
            </a:pPr>
            <a:endParaRPr lang="en-US" sz="1800" b="1" u="sng">
              <a:solidFill>
                <a:srgbClr val="32488C"/>
              </a:solidFill>
              <a:latin typeface="Poppins Bold"/>
              <a:ea typeface="Poppins Bold"/>
              <a:cs typeface="Poppins Bold"/>
              <a:sym typeface="Poppins Bold"/>
            </a:endParaRPr>
          </a:p>
          <a:p>
            <a:pPr algn="just">
              <a:lnSpc>
                <a:spcPts val="2088"/>
              </a:lnSpc>
            </a:pPr>
            <a:r>
              <a:rPr lang="en-US" sz="1800">
                <a:solidFill>
                  <a:srgbClr val="000000"/>
                </a:solidFill>
                <a:latin typeface="Poppins"/>
                <a:ea typeface="Poppins"/>
                <a:cs typeface="Poppins"/>
                <a:sym typeface="Poppins"/>
              </a:rPr>
              <a:t>Pred vložitvijo vsakega zahtevka morajo biti končane aktivnosti, plačani morajo biti vsi računi, pridobljena morajo biti vsa soglasja, dovoljenja …, opredeljena v prvi fazi oz. celotnem projektu.</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Poročilo o izvajanju projekta mora vsebovati obvezne sestavine: </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Povzetek izvedenih aktivnosti</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Opis doseženih ciljev, rezultatov projekta/1. faze in učinkov projekta/1. faze (z opredeljenimi kazalniki, določenimi v vlogi)</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Pojasnila o morebitnih odstopanjih</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Opis izvedenih aktivnosti za dosego ciljev</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Opis izvedenih načinov in obseg razširjanja rezultata projekta</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Finančno poročilo</a:t>
            </a:r>
          </a:p>
        </p:txBody>
      </p:sp>
      <p:sp>
        <p:nvSpPr>
          <p:cNvPr id="15" name="Freeform 15"/>
          <p:cNvSpPr/>
          <p:nvPr/>
        </p:nvSpPr>
        <p:spPr>
          <a:xfrm rot="-10800000">
            <a:off x="2247543" y="7812318"/>
            <a:ext cx="7082880" cy="982826"/>
          </a:xfrm>
          <a:custGeom>
            <a:avLst/>
            <a:gdLst/>
            <a:ahLst/>
            <a:cxnLst/>
            <a:rect l="l" t="t" r="r" b="b"/>
            <a:pathLst>
              <a:path w="7082880" h="982826">
                <a:moveTo>
                  <a:pt x="0" y="0"/>
                </a:moveTo>
                <a:lnTo>
                  <a:pt x="7082880" y="0"/>
                </a:lnTo>
                <a:lnTo>
                  <a:pt x="7082880" y="982827"/>
                </a:lnTo>
                <a:lnTo>
                  <a:pt x="0" y="982827"/>
                </a:lnTo>
                <a:lnTo>
                  <a:pt x="0" y="0"/>
                </a:lnTo>
                <a:close/>
              </a:path>
            </a:pathLst>
          </a:custGeom>
          <a:blipFill>
            <a:blip r:embed="rId10"/>
            <a:stretch>
              <a:fillRect l="-94943" t="-594693" b="-682098"/>
            </a:stretch>
          </a:blipFill>
        </p:spPr>
        <p:txBody>
          <a:bodyPr/>
          <a:lstStyle/>
          <a:p>
            <a:endParaRPr lang="sl-SI"/>
          </a:p>
        </p:txBody>
      </p:sp>
      <p:sp>
        <p:nvSpPr>
          <p:cNvPr id="16" name="TextBox 16"/>
          <p:cNvSpPr txBox="1"/>
          <p:nvPr/>
        </p:nvSpPr>
        <p:spPr>
          <a:xfrm>
            <a:off x="2247543" y="8181769"/>
            <a:ext cx="7082880" cy="276299"/>
          </a:xfrm>
          <a:prstGeom prst="rect">
            <a:avLst/>
          </a:prstGeom>
        </p:spPr>
        <p:txBody>
          <a:bodyPr lIns="0" tIns="0" rIns="0" bIns="0" rtlCol="0" anchor="t">
            <a:spAutoFit/>
          </a:bodyPr>
          <a:lstStyle/>
          <a:p>
            <a:pPr algn="ctr">
              <a:lnSpc>
                <a:spcPts val="2100"/>
              </a:lnSpc>
              <a:spcBef>
                <a:spcPct val="0"/>
              </a:spcBef>
            </a:pPr>
            <a:r>
              <a:rPr lang="en-US" sz="1500" spc="1">
                <a:solidFill>
                  <a:srgbClr val="000000"/>
                </a:solidFill>
                <a:latin typeface="Poppins"/>
                <a:ea typeface="Poppins"/>
                <a:cs typeface="Poppins"/>
                <a:sym typeface="Poppins"/>
              </a:rPr>
              <a:t>Promocija projekta in rezultatov: </a:t>
            </a:r>
            <a:r>
              <a:rPr lang="en-US" sz="1500" b="1" spc="1">
                <a:solidFill>
                  <a:srgbClr val="000000"/>
                </a:solidFill>
                <a:latin typeface="Poppins Bold"/>
                <a:ea typeface="Poppins Bold"/>
                <a:cs typeface="Poppins Bold"/>
                <a:sym typeface="Poppins Bold"/>
              </a:rPr>
              <a:t>Pazite na ustrezno označevanje.</a:t>
            </a:r>
          </a:p>
        </p:txBody>
      </p:sp>
      <p:sp>
        <p:nvSpPr>
          <p:cNvPr id="17" name="Freeform 17"/>
          <p:cNvSpPr/>
          <p:nvPr/>
        </p:nvSpPr>
        <p:spPr>
          <a:xfrm>
            <a:off x="16056367" y="5928850"/>
            <a:ext cx="1042070" cy="3329450"/>
          </a:xfrm>
          <a:custGeom>
            <a:avLst/>
            <a:gdLst/>
            <a:ahLst/>
            <a:cxnLst/>
            <a:rect l="l" t="t" r="r" b="b"/>
            <a:pathLst>
              <a:path w="1042070" h="3329450">
                <a:moveTo>
                  <a:pt x="0" y="0"/>
                </a:moveTo>
                <a:lnTo>
                  <a:pt x="1042069" y="0"/>
                </a:lnTo>
                <a:lnTo>
                  <a:pt x="1042069" y="3329450"/>
                </a:lnTo>
                <a:lnTo>
                  <a:pt x="0" y="3329450"/>
                </a:lnTo>
                <a:lnTo>
                  <a:pt x="0" y="0"/>
                </a:lnTo>
                <a:close/>
              </a:path>
            </a:pathLst>
          </a:custGeom>
          <a:blipFill>
            <a:blip r:embed="rId11">
              <a:alphaModFix amt="80000"/>
            </a:blip>
            <a:stretch>
              <a:fillRect l="-16657" r="-17698"/>
            </a:stretch>
          </a:blipFill>
        </p:spPr>
        <p:txBody>
          <a:bodyPr/>
          <a:lstStyle/>
          <a:p>
            <a:endParaRPr lang="sl-SI"/>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Freeform 12"/>
          <p:cNvSpPr/>
          <p:nvPr/>
        </p:nvSpPr>
        <p:spPr>
          <a:xfrm rot="-5400000">
            <a:off x="2250726" y="2052521"/>
            <a:ext cx="1161027" cy="1167394"/>
          </a:xfrm>
          <a:custGeom>
            <a:avLst/>
            <a:gdLst/>
            <a:ahLst/>
            <a:cxnLst/>
            <a:rect l="l" t="t" r="r" b="b"/>
            <a:pathLst>
              <a:path w="1161027" h="1167394">
                <a:moveTo>
                  <a:pt x="0" y="0"/>
                </a:moveTo>
                <a:lnTo>
                  <a:pt x="1161027" y="0"/>
                </a:lnTo>
                <a:lnTo>
                  <a:pt x="1161027" y="1167395"/>
                </a:lnTo>
                <a:lnTo>
                  <a:pt x="0" y="116739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sl-SI"/>
          </a:p>
        </p:txBody>
      </p:sp>
      <p:sp>
        <p:nvSpPr>
          <p:cNvPr id="13" name="TextBox 13"/>
          <p:cNvSpPr txBox="1"/>
          <p:nvPr/>
        </p:nvSpPr>
        <p:spPr>
          <a:xfrm>
            <a:off x="2247543" y="3503405"/>
            <a:ext cx="12654277" cy="2590419"/>
          </a:xfrm>
          <a:prstGeom prst="rect">
            <a:avLst/>
          </a:prstGeom>
        </p:spPr>
        <p:txBody>
          <a:bodyPr lIns="0" tIns="0" rIns="0" bIns="0" rtlCol="0" anchor="t">
            <a:spAutoFit/>
          </a:bodyPr>
          <a:lstStyle/>
          <a:p>
            <a:pPr algn="just">
              <a:lnSpc>
                <a:spcPts val="2088"/>
              </a:lnSpc>
            </a:pPr>
            <a:r>
              <a:rPr lang="en-US" sz="1800" b="1" u="sng">
                <a:solidFill>
                  <a:srgbClr val="32488C"/>
                </a:solidFill>
                <a:latin typeface="Poppins Bold"/>
                <a:ea typeface="Poppins Bold"/>
                <a:cs typeface="Poppins Bold"/>
                <a:sym typeface="Poppins Bold"/>
              </a:rPr>
              <a:t>PRILOGE ZAHTEVKA - INVESTICIJSKI PROJEKT</a:t>
            </a:r>
          </a:p>
          <a:p>
            <a:pPr algn="just">
              <a:lnSpc>
                <a:spcPts val="2088"/>
              </a:lnSpc>
            </a:pPr>
            <a:endParaRPr lang="en-US" sz="1800" b="1" u="sng">
              <a:solidFill>
                <a:srgbClr val="32488C"/>
              </a:solidFill>
              <a:latin typeface="Poppins Bold"/>
              <a:ea typeface="Poppins Bold"/>
              <a:cs typeface="Poppins Bold"/>
              <a:sym typeface="Poppins Bold"/>
            </a:endParaRPr>
          </a:p>
          <a:p>
            <a:pPr algn="just">
              <a:lnSpc>
                <a:spcPts val="2088"/>
              </a:lnSpc>
            </a:pPr>
            <a:endParaRPr lang="en-US" sz="1800" b="1" u="sng">
              <a:solidFill>
                <a:srgbClr val="32488C"/>
              </a:solidFill>
              <a:latin typeface="Poppins Bold"/>
              <a:ea typeface="Poppins Bold"/>
              <a:cs typeface="Poppins Bold"/>
              <a:sym typeface="Poppins Bold"/>
            </a:endParaRPr>
          </a:p>
          <a:p>
            <a:pPr marL="388620" lvl="1" indent="-194310" algn="just">
              <a:lnSpc>
                <a:spcPts val="2088"/>
              </a:lnSpc>
              <a:buFont typeface="Arial"/>
              <a:buChar char="•"/>
            </a:pPr>
            <a:r>
              <a:rPr lang="en-US" sz="1800">
                <a:solidFill>
                  <a:srgbClr val="000000"/>
                </a:solidFill>
                <a:latin typeface="Poppins"/>
                <a:ea typeface="Poppins"/>
                <a:cs typeface="Poppins"/>
                <a:sym typeface="Poppins"/>
              </a:rPr>
              <a:t>Kopije </a:t>
            </a:r>
            <a:r>
              <a:rPr lang="en-US" sz="1800" b="1">
                <a:solidFill>
                  <a:srgbClr val="000000"/>
                </a:solidFill>
                <a:latin typeface="Poppins Bold"/>
                <a:ea typeface="Poppins Bold"/>
                <a:cs typeface="Poppins Bold"/>
                <a:sym typeface="Poppins Bold"/>
              </a:rPr>
              <a:t>računov</a:t>
            </a:r>
            <a:r>
              <a:rPr lang="en-US" sz="1800">
                <a:solidFill>
                  <a:srgbClr val="000000"/>
                </a:solidFill>
                <a:latin typeface="Poppins"/>
                <a:ea typeface="Poppins"/>
                <a:cs typeface="Poppins"/>
                <a:sym typeface="Poppins"/>
              </a:rPr>
              <a:t>, ki se morajo glasiti na upravičenca</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Kopija dokazila </a:t>
            </a:r>
            <a:r>
              <a:rPr lang="en-US" sz="1800" b="1">
                <a:solidFill>
                  <a:srgbClr val="000000"/>
                </a:solidFill>
                <a:latin typeface="Poppins Bold"/>
                <a:ea typeface="Poppins Bold"/>
                <a:cs typeface="Poppins Bold"/>
                <a:sym typeface="Poppins Bold"/>
              </a:rPr>
              <a:t>o plačilu računa</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Tržno primerljive </a:t>
            </a:r>
            <a:r>
              <a:rPr lang="en-US" sz="1800" b="1">
                <a:solidFill>
                  <a:srgbClr val="000000"/>
                </a:solidFill>
                <a:latin typeface="Poppins Bold"/>
                <a:ea typeface="Poppins Bold"/>
                <a:cs typeface="Poppins Bold"/>
                <a:sym typeface="Poppins Bold"/>
              </a:rPr>
              <a:t>pisne ponudbe najmanj treh ponudnikov</a:t>
            </a:r>
            <a:r>
              <a:rPr lang="en-US" sz="1800">
                <a:solidFill>
                  <a:srgbClr val="000000"/>
                </a:solidFill>
                <a:latin typeface="Poppins"/>
                <a:ea typeface="Poppins"/>
                <a:cs typeface="Poppins"/>
                <a:sym typeface="Poppins"/>
              </a:rPr>
              <a:t>, ki se glasijo na upravičenca oz. kopijo dokumentacije postopka oddaje javnega naročila</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Dokazila o </a:t>
            </a:r>
            <a:r>
              <a:rPr lang="en-US" sz="1800" b="1">
                <a:solidFill>
                  <a:srgbClr val="000000"/>
                </a:solidFill>
                <a:latin typeface="Poppins Bold"/>
                <a:ea typeface="Poppins Bold"/>
                <a:cs typeface="Poppins Bold"/>
                <a:sym typeface="Poppins Bold"/>
              </a:rPr>
              <a:t>označevanju vira sofinanciranja</a:t>
            </a:r>
            <a:r>
              <a:rPr lang="en-US" sz="1800">
                <a:solidFill>
                  <a:srgbClr val="000000"/>
                </a:solidFill>
                <a:latin typeface="Poppins"/>
                <a:ea typeface="Poppins"/>
                <a:cs typeface="Poppins"/>
                <a:sym typeface="Poppins"/>
              </a:rPr>
              <a:t> </a:t>
            </a:r>
          </a:p>
          <a:p>
            <a:pPr marL="388620" lvl="1" indent="-194310" algn="just">
              <a:lnSpc>
                <a:spcPts val="2088"/>
              </a:lnSpc>
              <a:buFont typeface="Arial"/>
              <a:buChar char="•"/>
            </a:pPr>
            <a:r>
              <a:rPr lang="en-US" sz="1800" b="1">
                <a:solidFill>
                  <a:srgbClr val="000000"/>
                </a:solidFill>
                <a:latin typeface="Poppins Bold"/>
                <a:ea typeface="Poppins Bold"/>
                <a:cs typeface="Poppins Bold"/>
                <a:sym typeface="Poppins Bold"/>
              </a:rPr>
              <a:t>Fotografije </a:t>
            </a:r>
            <a:r>
              <a:rPr lang="en-US" sz="1800">
                <a:solidFill>
                  <a:srgbClr val="000000"/>
                </a:solidFill>
                <a:latin typeface="Poppins"/>
                <a:ea typeface="Poppins"/>
                <a:cs typeface="Poppins"/>
                <a:sym typeface="Poppins"/>
              </a:rPr>
              <a:t>in druga dokazila </a:t>
            </a:r>
          </a:p>
          <a:p>
            <a:pPr marL="388620" lvl="1" indent="-194310" algn="just">
              <a:lnSpc>
                <a:spcPts val="2088"/>
              </a:lnSpc>
              <a:buFont typeface="Arial"/>
              <a:buChar char="•"/>
            </a:pPr>
            <a:r>
              <a:rPr lang="en-US" sz="1800">
                <a:solidFill>
                  <a:srgbClr val="000000"/>
                </a:solidFill>
                <a:latin typeface="Poppins"/>
                <a:ea typeface="Poppins"/>
                <a:cs typeface="Poppins"/>
                <a:sym typeface="Poppins"/>
              </a:rPr>
              <a:t>Izjava upravičenca o drugih že odobrenih sredstvih za isti namen</a:t>
            </a:r>
          </a:p>
        </p:txBody>
      </p:sp>
      <p:sp>
        <p:nvSpPr>
          <p:cNvPr id="14" name="Freeform 14"/>
          <p:cNvSpPr/>
          <p:nvPr/>
        </p:nvSpPr>
        <p:spPr>
          <a:xfrm rot="-10800000">
            <a:off x="2247543" y="6660575"/>
            <a:ext cx="7082880" cy="2068095"/>
          </a:xfrm>
          <a:custGeom>
            <a:avLst/>
            <a:gdLst/>
            <a:ahLst/>
            <a:cxnLst/>
            <a:rect l="l" t="t" r="r" b="b"/>
            <a:pathLst>
              <a:path w="7082880" h="2068095">
                <a:moveTo>
                  <a:pt x="0" y="0"/>
                </a:moveTo>
                <a:lnTo>
                  <a:pt x="7082880" y="0"/>
                </a:lnTo>
                <a:lnTo>
                  <a:pt x="7082880" y="2068096"/>
                </a:lnTo>
                <a:lnTo>
                  <a:pt x="0" y="2068096"/>
                </a:lnTo>
                <a:lnTo>
                  <a:pt x="0" y="0"/>
                </a:lnTo>
                <a:close/>
              </a:path>
            </a:pathLst>
          </a:custGeom>
          <a:blipFill>
            <a:blip r:embed="rId10"/>
            <a:stretch>
              <a:fillRect l="-94943" t="-230682" b="-323613"/>
            </a:stretch>
          </a:blipFill>
        </p:spPr>
        <p:txBody>
          <a:bodyPr/>
          <a:lstStyle/>
          <a:p>
            <a:endParaRPr lang="sl-SI"/>
          </a:p>
        </p:txBody>
      </p:sp>
      <p:sp>
        <p:nvSpPr>
          <p:cNvPr id="15" name="TextBox 15"/>
          <p:cNvSpPr txBox="1"/>
          <p:nvPr/>
        </p:nvSpPr>
        <p:spPr>
          <a:xfrm>
            <a:off x="2465111" y="6999112"/>
            <a:ext cx="6647742" cy="1343397"/>
          </a:xfrm>
          <a:prstGeom prst="rect">
            <a:avLst/>
          </a:prstGeom>
        </p:spPr>
        <p:txBody>
          <a:bodyPr lIns="0" tIns="0" rIns="0" bIns="0" rtlCol="0" anchor="t">
            <a:spAutoFit/>
          </a:bodyPr>
          <a:lstStyle/>
          <a:p>
            <a:pPr algn="l">
              <a:lnSpc>
                <a:spcPts val="2100"/>
              </a:lnSpc>
              <a:spcBef>
                <a:spcPct val="0"/>
              </a:spcBef>
            </a:pPr>
            <a:r>
              <a:rPr lang="en-US" sz="1500" spc="1">
                <a:solidFill>
                  <a:srgbClr val="000000"/>
                </a:solidFill>
                <a:latin typeface="Poppins"/>
                <a:ea typeface="Poppins"/>
                <a:cs typeface="Poppins"/>
                <a:sym typeface="Poppins"/>
              </a:rPr>
              <a:t>V primeru naložb: </a:t>
            </a:r>
          </a:p>
          <a:p>
            <a:pPr marL="323850" lvl="1" indent="-161925" algn="just">
              <a:lnSpc>
                <a:spcPts val="2100"/>
              </a:lnSpc>
              <a:buFont typeface="Arial"/>
              <a:buChar char="•"/>
            </a:pPr>
            <a:r>
              <a:rPr lang="en-US" sz="1500" spc="1">
                <a:solidFill>
                  <a:srgbClr val="000000"/>
                </a:solidFill>
                <a:latin typeface="Poppins"/>
                <a:ea typeface="Poppins"/>
                <a:cs typeface="Poppins"/>
                <a:sym typeface="Poppins"/>
              </a:rPr>
              <a:t>Datumsko in lokacijsko označene fotografije pred in po izvedbi projekta</a:t>
            </a:r>
          </a:p>
          <a:p>
            <a:pPr marL="323850" lvl="1" indent="-161925" algn="just">
              <a:lnSpc>
                <a:spcPts val="2100"/>
              </a:lnSpc>
              <a:buFont typeface="Arial"/>
              <a:buChar char="•"/>
            </a:pPr>
            <a:r>
              <a:rPr lang="en-US" sz="1500" spc="1">
                <a:solidFill>
                  <a:srgbClr val="000000"/>
                </a:solidFill>
                <a:latin typeface="Poppins"/>
                <a:ea typeface="Poppins"/>
                <a:cs typeface="Poppins"/>
                <a:sym typeface="Poppins"/>
              </a:rPr>
              <a:t>Dokumentacijo, predpisano z gradbenim zakonom: pravnomočno uporabno dovoljenje, projektna dokumentacija izvedenih del</a:t>
            </a:r>
          </a:p>
        </p:txBody>
      </p:sp>
      <p:sp>
        <p:nvSpPr>
          <p:cNvPr id="16" name="Freeform 16"/>
          <p:cNvSpPr/>
          <p:nvPr/>
        </p:nvSpPr>
        <p:spPr>
          <a:xfrm>
            <a:off x="16056367" y="5928850"/>
            <a:ext cx="1042070" cy="3329450"/>
          </a:xfrm>
          <a:custGeom>
            <a:avLst/>
            <a:gdLst/>
            <a:ahLst/>
            <a:cxnLst/>
            <a:rect l="l" t="t" r="r" b="b"/>
            <a:pathLst>
              <a:path w="1042070" h="3329450">
                <a:moveTo>
                  <a:pt x="0" y="0"/>
                </a:moveTo>
                <a:lnTo>
                  <a:pt x="1042069" y="0"/>
                </a:lnTo>
                <a:lnTo>
                  <a:pt x="1042069" y="3329450"/>
                </a:lnTo>
                <a:lnTo>
                  <a:pt x="0" y="3329450"/>
                </a:lnTo>
                <a:lnTo>
                  <a:pt x="0" y="0"/>
                </a:lnTo>
                <a:close/>
              </a:path>
            </a:pathLst>
          </a:custGeom>
          <a:blipFill>
            <a:blip r:embed="rId11">
              <a:alphaModFix amt="80000"/>
            </a:blip>
            <a:stretch>
              <a:fillRect l="-16657" r="-17698"/>
            </a:stretch>
          </a:blipFill>
        </p:spPr>
        <p:txBody>
          <a:bodyPr/>
          <a:lstStyle/>
          <a:p>
            <a:endParaRPr lang="sl-SI"/>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Freeform 12"/>
          <p:cNvSpPr/>
          <p:nvPr/>
        </p:nvSpPr>
        <p:spPr>
          <a:xfrm rot="-5400000">
            <a:off x="2250726" y="2052521"/>
            <a:ext cx="1161027" cy="1167394"/>
          </a:xfrm>
          <a:custGeom>
            <a:avLst/>
            <a:gdLst/>
            <a:ahLst/>
            <a:cxnLst/>
            <a:rect l="l" t="t" r="r" b="b"/>
            <a:pathLst>
              <a:path w="1161027" h="1167394">
                <a:moveTo>
                  <a:pt x="0" y="0"/>
                </a:moveTo>
                <a:lnTo>
                  <a:pt x="1161027" y="0"/>
                </a:lnTo>
                <a:lnTo>
                  <a:pt x="1161027" y="1167395"/>
                </a:lnTo>
                <a:lnTo>
                  <a:pt x="0" y="116739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sl-SI"/>
          </a:p>
        </p:txBody>
      </p:sp>
      <p:sp>
        <p:nvSpPr>
          <p:cNvPr id="13" name="TextBox 13"/>
          <p:cNvSpPr txBox="1"/>
          <p:nvPr/>
        </p:nvSpPr>
        <p:spPr>
          <a:xfrm>
            <a:off x="2247543" y="3515747"/>
            <a:ext cx="8389731" cy="4390644"/>
          </a:xfrm>
          <a:prstGeom prst="rect">
            <a:avLst/>
          </a:prstGeom>
        </p:spPr>
        <p:txBody>
          <a:bodyPr lIns="0" tIns="0" rIns="0" bIns="0" rtlCol="0" anchor="t">
            <a:spAutoFit/>
          </a:bodyPr>
          <a:lstStyle/>
          <a:p>
            <a:pPr algn="just">
              <a:lnSpc>
                <a:spcPts val="2088"/>
              </a:lnSpc>
            </a:pPr>
            <a:r>
              <a:rPr lang="en-US" sz="1800" b="1" u="sng">
                <a:solidFill>
                  <a:srgbClr val="32488C"/>
                </a:solidFill>
                <a:latin typeface="Poppins Bold"/>
                <a:ea typeface="Poppins Bold"/>
                <a:cs typeface="Poppins Bold"/>
                <a:sym typeface="Poppins Bold"/>
              </a:rPr>
              <a:t>PRILOGE ZAHTEVKA - NEINVESTICIJSKI PROJEKT</a:t>
            </a:r>
          </a:p>
          <a:p>
            <a:pPr algn="just">
              <a:lnSpc>
                <a:spcPts val="2088"/>
              </a:lnSpc>
            </a:pPr>
            <a:endParaRPr lang="en-US" sz="1800" b="1" u="sng">
              <a:solidFill>
                <a:srgbClr val="32488C"/>
              </a:solidFill>
              <a:latin typeface="Poppins Bold"/>
              <a:ea typeface="Poppins Bold"/>
              <a:cs typeface="Poppins Bold"/>
              <a:sym typeface="Poppins Bold"/>
            </a:endParaRPr>
          </a:p>
          <a:p>
            <a:pPr algn="just">
              <a:lnSpc>
                <a:spcPts val="2088"/>
              </a:lnSpc>
            </a:pPr>
            <a:endParaRPr lang="en-US" sz="1800" b="1" u="sng">
              <a:solidFill>
                <a:srgbClr val="32488C"/>
              </a:solidFill>
              <a:latin typeface="Poppins Bold"/>
              <a:ea typeface="Poppins Bold"/>
              <a:cs typeface="Poppins Bold"/>
              <a:sym typeface="Poppins Bold"/>
            </a:endParaRPr>
          </a:p>
          <a:p>
            <a:pPr marL="388620" lvl="1" indent="-194310" algn="l">
              <a:lnSpc>
                <a:spcPts val="2088"/>
              </a:lnSpc>
              <a:buFont typeface="Arial"/>
              <a:buChar char="•"/>
            </a:pPr>
            <a:r>
              <a:rPr lang="en-US" sz="1800">
                <a:solidFill>
                  <a:srgbClr val="000000"/>
                </a:solidFill>
                <a:latin typeface="Poppins"/>
                <a:ea typeface="Poppins"/>
                <a:cs typeface="Poppins"/>
                <a:sym typeface="Poppins"/>
              </a:rPr>
              <a:t>Upravičene </a:t>
            </a:r>
            <a:r>
              <a:rPr lang="en-US" sz="1800" b="1">
                <a:solidFill>
                  <a:srgbClr val="000000"/>
                </a:solidFill>
                <a:latin typeface="Poppins Bold"/>
                <a:ea typeface="Poppins Bold"/>
                <a:cs typeface="Poppins Bold"/>
                <a:sym typeface="Poppins Bold"/>
              </a:rPr>
              <a:t>pravne podlage za stroške dela</a:t>
            </a:r>
            <a:r>
              <a:rPr lang="en-US" sz="1800">
                <a:solidFill>
                  <a:srgbClr val="000000"/>
                </a:solidFill>
                <a:latin typeface="Poppins"/>
                <a:ea typeface="Poppins"/>
                <a:cs typeface="Poppins"/>
                <a:sym typeface="Poppins"/>
              </a:rPr>
              <a:t>: </a:t>
            </a:r>
          </a:p>
          <a:p>
            <a:pPr algn="l">
              <a:lnSpc>
                <a:spcPts val="2088"/>
              </a:lnSpc>
            </a:pPr>
            <a:r>
              <a:rPr lang="en-US" sz="1800">
                <a:solidFill>
                  <a:srgbClr val="000000"/>
                </a:solidFill>
                <a:latin typeface="Poppins"/>
                <a:ea typeface="Poppins"/>
                <a:cs typeface="Poppins"/>
                <a:sym typeface="Poppins"/>
              </a:rPr>
              <a:t>      - Pogodba o zaposlitvi (s prerazporeditvijo na projekt) </a:t>
            </a:r>
          </a:p>
          <a:p>
            <a:pPr algn="l">
              <a:lnSpc>
                <a:spcPts val="2088"/>
              </a:lnSpc>
            </a:pPr>
            <a:r>
              <a:rPr lang="en-US" sz="1800">
                <a:solidFill>
                  <a:srgbClr val="000000"/>
                </a:solidFill>
                <a:latin typeface="Poppins"/>
                <a:ea typeface="Poppins"/>
                <a:cs typeface="Poppins"/>
                <a:sym typeface="Poppins"/>
              </a:rPr>
              <a:t>      - Avtorska pogodba (vezano na projekt) </a:t>
            </a:r>
          </a:p>
          <a:p>
            <a:pPr algn="l">
              <a:lnSpc>
                <a:spcPts val="2088"/>
              </a:lnSpc>
            </a:pPr>
            <a:r>
              <a:rPr lang="en-US" sz="1800">
                <a:solidFill>
                  <a:srgbClr val="000000"/>
                </a:solidFill>
                <a:latin typeface="Poppins"/>
                <a:ea typeface="Poppins"/>
                <a:cs typeface="Poppins"/>
                <a:sym typeface="Poppins"/>
              </a:rPr>
              <a:t>      - Podjemna pogodba (vezano na projekt) </a:t>
            </a:r>
          </a:p>
          <a:p>
            <a:pPr algn="l">
              <a:lnSpc>
                <a:spcPts val="2088"/>
              </a:lnSpc>
            </a:pPr>
            <a:r>
              <a:rPr lang="en-US" sz="1800">
                <a:solidFill>
                  <a:srgbClr val="000000"/>
                </a:solidFill>
                <a:latin typeface="Poppins"/>
                <a:ea typeface="Poppins"/>
                <a:cs typeface="Poppins"/>
                <a:sym typeface="Poppins"/>
              </a:rPr>
              <a:t>      - S.P.: sklep o vpisu v poslovni register AJPES </a:t>
            </a:r>
          </a:p>
          <a:p>
            <a:pPr algn="l">
              <a:lnSpc>
                <a:spcPts val="2088"/>
              </a:lnSpc>
            </a:pPr>
            <a:r>
              <a:rPr lang="en-US" sz="1800">
                <a:solidFill>
                  <a:srgbClr val="000000"/>
                </a:solidFill>
                <a:latin typeface="Poppins"/>
                <a:ea typeface="Poppins"/>
                <a:cs typeface="Poppins"/>
                <a:sym typeface="Poppins"/>
              </a:rPr>
              <a:t>      - Prostovoljsko delo: Vpis v Vpisnik prostovoljskih organizacij in org. s   prostovoljskim programom </a:t>
            </a:r>
          </a:p>
          <a:p>
            <a:pPr algn="l">
              <a:lnSpc>
                <a:spcPts val="2088"/>
              </a:lnSpc>
            </a:pPr>
            <a:r>
              <a:rPr lang="en-US" sz="1800">
                <a:solidFill>
                  <a:srgbClr val="000000"/>
                </a:solidFill>
                <a:latin typeface="Poppins"/>
                <a:ea typeface="Poppins"/>
                <a:cs typeface="Poppins"/>
                <a:sym typeface="Poppins"/>
              </a:rPr>
              <a:t>         &amp; Pogodba o prostovoljnem delu–  dogovor med prostovoljcem in organizacijo. </a:t>
            </a:r>
          </a:p>
          <a:p>
            <a:pPr algn="l">
              <a:lnSpc>
                <a:spcPts val="2088"/>
              </a:lnSpc>
            </a:pPr>
            <a:endParaRPr lang="en-US" sz="1800">
              <a:solidFill>
                <a:srgbClr val="000000"/>
              </a:solidFill>
              <a:latin typeface="Poppins"/>
              <a:ea typeface="Poppins"/>
              <a:cs typeface="Poppins"/>
              <a:sym typeface="Poppins"/>
            </a:endParaRPr>
          </a:p>
          <a:p>
            <a:pPr marL="388620" lvl="1" indent="-194310" algn="l">
              <a:lnSpc>
                <a:spcPts val="2088"/>
              </a:lnSpc>
              <a:buFont typeface="Arial"/>
              <a:buChar char="•"/>
            </a:pPr>
            <a:r>
              <a:rPr lang="en-US" sz="1800" b="1">
                <a:solidFill>
                  <a:srgbClr val="000000"/>
                </a:solidFill>
                <a:latin typeface="Poppins Bold"/>
                <a:ea typeface="Poppins Bold"/>
                <a:cs typeface="Poppins Bold"/>
                <a:sym typeface="Poppins Bold"/>
              </a:rPr>
              <a:t>Časovnice </a:t>
            </a:r>
            <a:r>
              <a:rPr lang="en-US" sz="1800">
                <a:solidFill>
                  <a:srgbClr val="000000"/>
                </a:solidFill>
                <a:latin typeface="Poppins"/>
                <a:ea typeface="Poppins"/>
                <a:cs typeface="Poppins"/>
                <a:sym typeface="Poppins"/>
              </a:rPr>
              <a:t>in dokazila o izvedenih aktivnostih </a:t>
            </a:r>
          </a:p>
          <a:p>
            <a:pPr marL="388620" lvl="1" indent="-194310" algn="l">
              <a:lnSpc>
                <a:spcPts val="2088"/>
              </a:lnSpc>
              <a:buFont typeface="Arial"/>
              <a:buChar char="•"/>
            </a:pPr>
            <a:r>
              <a:rPr lang="en-US" sz="1800">
                <a:solidFill>
                  <a:srgbClr val="000000"/>
                </a:solidFill>
                <a:latin typeface="Poppins"/>
                <a:ea typeface="Poppins"/>
                <a:cs typeface="Poppins"/>
                <a:sym typeface="Poppins"/>
              </a:rPr>
              <a:t>Dokazila o </a:t>
            </a:r>
            <a:r>
              <a:rPr lang="en-US" sz="1800" b="1">
                <a:solidFill>
                  <a:srgbClr val="000000"/>
                </a:solidFill>
                <a:latin typeface="Poppins Bold"/>
                <a:ea typeface="Poppins Bold"/>
                <a:cs typeface="Poppins Bold"/>
                <a:sym typeface="Poppins Bold"/>
              </a:rPr>
              <a:t>označevanju vira sofinanciranja</a:t>
            </a:r>
            <a:r>
              <a:rPr lang="en-US" sz="1800">
                <a:solidFill>
                  <a:srgbClr val="000000"/>
                </a:solidFill>
                <a:latin typeface="Poppins"/>
                <a:ea typeface="Poppins"/>
                <a:cs typeface="Poppins"/>
                <a:sym typeface="Poppins"/>
              </a:rPr>
              <a:t> </a:t>
            </a:r>
          </a:p>
          <a:p>
            <a:pPr marL="388620" lvl="1" indent="-194310" algn="l">
              <a:lnSpc>
                <a:spcPts val="2088"/>
              </a:lnSpc>
              <a:buFont typeface="Arial"/>
              <a:buChar char="•"/>
            </a:pPr>
            <a:r>
              <a:rPr lang="en-US" sz="1800" b="1">
                <a:solidFill>
                  <a:srgbClr val="000000"/>
                </a:solidFill>
                <a:latin typeface="Poppins Bold"/>
                <a:ea typeface="Poppins Bold"/>
                <a:cs typeface="Poppins Bold"/>
                <a:sym typeface="Poppins Bold"/>
              </a:rPr>
              <a:t>Fotografije </a:t>
            </a:r>
            <a:r>
              <a:rPr lang="en-US" sz="1800">
                <a:solidFill>
                  <a:srgbClr val="000000"/>
                </a:solidFill>
                <a:latin typeface="Poppins"/>
                <a:ea typeface="Poppins"/>
                <a:cs typeface="Poppins"/>
                <a:sym typeface="Poppins"/>
              </a:rPr>
              <a:t>in druga dokazila </a:t>
            </a:r>
          </a:p>
          <a:p>
            <a:pPr marL="388620" lvl="1" indent="-194310" algn="l">
              <a:lnSpc>
                <a:spcPts val="2088"/>
              </a:lnSpc>
              <a:buFont typeface="Arial"/>
              <a:buChar char="•"/>
            </a:pPr>
            <a:r>
              <a:rPr lang="en-US" sz="1800">
                <a:solidFill>
                  <a:srgbClr val="000000"/>
                </a:solidFill>
                <a:latin typeface="Poppins"/>
                <a:ea typeface="Poppins"/>
                <a:cs typeface="Poppins"/>
                <a:sym typeface="Poppins"/>
              </a:rPr>
              <a:t>Izjavo upravičenca o drugih že odobrenih sredstvih za isti namen</a:t>
            </a:r>
          </a:p>
        </p:txBody>
      </p:sp>
      <p:sp>
        <p:nvSpPr>
          <p:cNvPr id="14" name="Freeform 14"/>
          <p:cNvSpPr/>
          <p:nvPr/>
        </p:nvSpPr>
        <p:spPr>
          <a:xfrm rot="-10800000">
            <a:off x="11383001" y="3525272"/>
            <a:ext cx="3235098" cy="4381119"/>
          </a:xfrm>
          <a:custGeom>
            <a:avLst/>
            <a:gdLst/>
            <a:ahLst/>
            <a:cxnLst/>
            <a:rect l="l" t="t" r="r" b="b"/>
            <a:pathLst>
              <a:path w="3235098" h="4381119">
                <a:moveTo>
                  <a:pt x="0" y="0"/>
                </a:moveTo>
                <a:lnTo>
                  <a:pt x="3235098" y="0"/>
                </a:lnTo>
                <a:lnTo>
                  <a:pt x="3235098" y="4381119"/>
                </a:lnTo>
                <a:lnTo>
                  <a:pt x="0" y="4381119"/>
                </a:lnTo>
                <a:lnTo>
                  <a:pt x="0" y="0"/>
                </a:lnTo>
                <a:close/>
              </a:path>
            </a:pathLst>
          </a:custGeom>
          <a:blipFill>
            <a:blip r:embed="rId10"/>
            <a:stretch>
              <a:fillRect l="-123818" r="-9960" b="-69173"/>
            </a:stretch>
          </a:blipFill>
        </p:spPr>
        <p:txBody>
          <a:bodyPr/>
          <a:lstStyle/>
          <a:p>
            <a:endParaRPr lang="sl-SI"/>
          </a:p>
        </p:txBody>
      </p:sp>
      <p:sp>
        <p:nvSpPr>
          <p:cNvPr id="15" name="TextBox 15"/>
          <p:cNvSpPr txBox="1"/>
          <p:nvPr/>
        </p:nvSpPr>
        <p:spPr>
          <a:xfrm>
            <a:off x="11698624" y="4261124"/>
            <a:ext cx="2547530" cy="2944044"/>
          </a:xfrm>
          <a:prstGeom prst="rect">
            <a:avLst/>
          </a:prstGeom>
        </p:spPr>
        <p:txBody>
          <a:bodyPr lIns="0" tIns="0" rIns="0" bIns="0" rtlCol="0" anchor="t">
            <a:spAutoFit/>
          </a:bodyPr>
          <a:lstStyle/>
          <a:p>
            <a:pPr algn="l">
              <a:lnSpc>
                <a:spcPts val="2100"/>
              </a:lnSpc>
            </a:pPr>
            <a:r>
              <a:rPr lang="en-US" sz="1500" spc="1">
                <a:solidFill>
                  <a:srgbClr val="000000"/>
                </a:solidFill>
                <a:latin typeface="Poppins"/>
                <a:ea typeface="Poppins"/>
                <a:cs typeface="Poppins"/>
                <a:sym typeface="Poppins"/>
              </a:rPr>
              <a:t>Stroškov iz pavšala (postopek izbire izvajalca, račun, potrdilo o plačilu) ni potrebno dokazovati.</a:t>
            </a:r>
          </a:p>
          <a:p>
            <a:pPr algn="l">
              <a:lnSpc>
                <a:spcPts val="2100"/>
              </a:lnSpc>
            </a:pPr>
            <a:r>
              <a:rPr lang="en-US" sz="1500" spc="1">
                <a:solidFill>
                  <a:srgbClr val="000000"/>
                </a:solidFill>
                <a:latin typeface="Poppins"/>
                <a:ea typeface="Poppins"/>
                <a:cs typeface="Poppins"/>
                <a:sym typeface="Poppins"/>
              </a:rPr>
              <a:t> </a:t>
            </a:r>
          </a:p>
          <a:p>
            <a:pPr algn="l">
              <a:lnSpc>
                <a:spcPts val="2100"/>
              </a:lnSpc>
            </a:pPr>
            <a:r>
              <a:rPr lang="en-US" sz="1500" spc="1">
                <a:solidFill>
                  <a:srgbClr val="000000"/>
                </a:solidFill>
                <a:latin typeface="Poppins"/>
                <a:ea typeface="Poppins"/>
                <a:cs typeface="Poppins"/>
                <a:sym typeface="Poppins"/>
              </a:rPr>
              <a:t>Potrebno pa je </a:t>
            </a:r>
            <a:r>
              <a:rPr lang="en-US" sz="1500" b="1" spc="1">
                <a:solidFill>
                  <a:srgbClr val="000000"/>
                </a:solidFill>
                <a:latin typeface="Poppins Bold"/>
                <a:ea typeface="Poppins Bold"/>
                <a:cs typeface="Poppins Bold"/>
                <a:sym typeface="Poppins Bold"/>
              </a:rPr>
              <a:t>dokazati izvedene aktivnosti </a:t>
            </a:r>
            <a:r>
              <a:rPr lang="en-US" sz="1500" spc="1">
                <a:solidFill>
                  <a:srgbClr val="000000"/>
                </a:solidFill>
                <a:latin typeface="Poppins"/>
                <a:ea typeface="Poppins"/>
                <a:cs typeface="Poppins"/>
                <a:sym typeface="Poppins"/>
              </a:rPr>
              <a:t>s podpornimi dokazili (npr. fotografije, liste prisotnosti, zloženka, .ppt predstavitve, filmčki …).</a:t>
            </a:r>
          </a:p>
        </p:txBody>
      </p:sp>
      <p:sp>
        <p:nvSpPr>
          <p:cNvPr id="16" name="Freeform 16"/>
          <p:cNvSpPr/>
          <p:nvPr/>
        </p:nvSpPr>
        <p:spPr>
          <a:xfrm>
            <a:off x="16056367" y="5928850"/>
            <a:ext cx="1042070" cy="3329450"/>
          </a:xfrm>
          <a:custGeom>
            <a:avLst/>
            <a:gdLst/>
            <a:ahLst/>
            <a:cxnLst/>
            <a:rect l="l" t="t" r="r" b="b"/>
            <a:pathLst>
              <a:path w="1042070" h="3329450">
                <a:moveTo>
                  <a:pt x="0" y="0"/>
                </a:moveTo>
                <a:lnTo>
                  <a:pt x="1042069" y="0"/>
                </a:lnTo>
                <a:lnTo>
                  <a:pt x="1042069" y="3329450"/>
                </a:lnTo>
                <a:lnTo>
                  <a:pt x="0" y="3329450"/>
                </a:lnTo>
                <a:lnTo>
                  <a:pt x="0" y="0"/>
                </a:lnTo>
                <a:close/>
              </a:path>
            </a:pathLst>
          </a:custGeom>
          <a:blipFill>
            <a:blip r:embed="rId11">
              <a:alphaModFix amt="80000"/>
            </a:blip>
            <a:stretch>
              <a:fillRect l="-16657" r="-17698"/>
            </a:stretch>
          </a:blipFill>
        </p:spPr>
        <p:txBody>
          <a:bodyPr/>
          <a:lstStyle/>
          <a:p>
            <a:endParaRPr lang="sl-SI"/>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29390"/>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ROKI IN NAČIN PRIJAVE</a:t>
            </a:r>
          </a:p>
        </p:txBody>
      </p:sp>
      <p:sp>
        <p:nvSpPr>
          <p:cNvPr id="13" name="TextBox 13"/>
          <p:cNvSpPr txBox="1"/>
          <p:nvPr/>
        </p:nvSpPr>
        <p:spPr>
          <a:xfrm>
            <a:off x="2307789" y="3183963"/>
            <a:ext cx="12691303" cy="3876294"/>
          </a:xfrm>
          <a:prstGeom prst="rect">
            <a:avLst/>
          </a:prstGeom>
        </p:spPr>
        <p:txBody>
          <a:bodyPr lIns="0" tIns="0" rIns="0" bIns="0" rtlCol="0" anchor="t">
            <a:spAutoFit/>
          </a:bodyPr>
          <a:lstStyle/>
          <a:p>
            <a:pPr algn="just">
              <a:lnSpc>
                <a:spcPts val="2088"/>
              </a:lnSpc>
            </a:pPr>
            <a:r>
              <a:rPr lang="en-US" sz="1800">
                <a:solidFill>
                  <a:srgbClr val="000000"/>
                </a:solidFill>
                <a:latin typeface="Poppins"/>
                <a:ea typeface="Poppins"/>
                <a:cs typeface="Poppins"/>
                <a:sym typeface="Poppins"/>
              </a:rPr>
              <a:t>Vlogo na javni poziv je potrebno </a:t>
            </a:r>
            <a:r>
              <a:rPr lang="en-US" sz="1800" b="1">
                <a:solidFill>
                  <a:srgbClr val="000000"/>
                </a:solidFill>
                <a:latin typeface="Poppins Bold"/>
                <a:ea typeface="Poppins Bold"/>
                <a:cs typeface="Poppins Bold"/>
                <a:sym typeface="Poppins Bold"/>
              </a:rPr>
              <a:t>oddati v spletni aplikaciji z vsemi zahtevanimi prilogami,</a:t>
            </a:r>
            <a:r>
              <a:rPr lang="en-US" sz="1800">
                <a:solidFill>
                  <a:srgbClr val="000000"/>
                </a:solidFill>
                <a:latin typeface="Poppins"/>
                <a:ea typeface="Poppins"/>
                <a:cs typeface="Poppins"/>
                <a:sym typeface="Poppins"/>
              </a:rPr>
              <a:t> obrazec iz spletne aplikacije pa natisniti in p</a:t>
            </a:r>
            <a:r>
              <a:rPr lang="en-US" sz="1800" u="sng">
                <a:solidFill>
                  <a:srgbClr val="000000"/>
                </a:solidFill>
                <a:latin typeface="Poppins"/>
                <a:ea typeface="Poppins"/>
                <a:cs typeface="Poppins"/>
                <a:sym typeface="Poppins"/>
              </a:rPr>
              <a:t>oslati priporočeno po pošti na naslov</a:t>
            </a:r>
          </a:p>
          <a:p>
            <a:pPr marL="388620" lvl="1" indent="-194310" algn="l">
              <a:lnSpc>
                <a:spcPts val="2088"/>
              </a:lnSpc>
              <a:buFont typeface="Arial"/>
              <a:buChar char="•"/>
            </a:pPr>
            <a:r>
              <a:rPr lang="en-US" sz="1800">
                <a:solidFill>
                  <a:srgbClr val="000000"/>
                </a:solidFill>
                <a:latin typeface="Poppins"/>
                <a:ea typeface="Poppins"/>
                <a:cs typeface="Poppins"/>
                <a:sym typeface="Poppins"/>
              </a:rPr>
              <a:t>LAS STIK, CENTER ZA IZOBRAŽEVANJE IN KULTURO TREBNJE, Kidričeva ulica 2, 8210 Trebnje </a:t>
            </a:r>
          </a:p>
          <a:p>
            <a:pPr marL="388620" lvl="1" indent="-194310" algn="l">
              <a:lnSpc>
                <a:spcPts val="2088"/>
              </a:lnSpc>
              <a:buFont typeface="Arial"/>
              <a:buChar char="•"/>
            </a:pPr>
            <a:r>
              <a:rPr lang="en-US" sz="1800">
                <a:solidFill>
                  <a:srgbClr val="000000"/>
                </a:solidFill>
                <a:latin typeface="Poppins"/>
                <a:ea typeface="Poppins"/>
                <a:cs typeface="Poppins"/>
                <a:sym typeface="Poppins"/>
              </a:rPr>
              <a:t>do vključno 14. 9. 2026 </a:t>
            </a:r>
          </a:p>
          <a:p>
            <a:pPr algn="l">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ali osebno dostaviti v tajništvo vodilnega partnerja na naslovu</a:t>
            </a:r>
          </a:p>
          <a:p>
            <a:pPr marL="388620" lvl="1" indent="-194310" algn="l">
              <a:lnSpc>
                <a:spcPts val="2088"/>
              </a:lnSpc>
              <a:buFont typeface="Arial"/>
              <a:buChar char="•"/>
            </a:pPr>
            <a:r>
              <a:rPr lang="en-US" sz="1800">
                <a:solidFill>
                  <a:srgbClr val="000000"/>
                </a:solidFill>
                <a:latin typeface="Poppins"/>
                <a:ea typeface="Poppins"/>
                <a:cs typeface="Poppins"/>
                <a:sym typeface="Poppins"/>
              </a:rPr>
              <a:t>CENTER ZA IZOBRAŽEVANJE IN KULTURO TREBNJE, Kidričeva ulica 2, 8210 Trebnje, </a:t>
            </a:r>
          </a:p>
          <a:p>
            <a:pPr marL="388620" lvl="1" indent="-194310" algn="l">
              <a:lnSpc>
                <a:spcPts val="2088"/>
              </a:lnSpc>
              <a:buFont typeface="Arial"/>
              <a:buChar char="•"/>
            </a:pPr>
            <a:r>
              <a:rPr lang="en-US" sz="1800">
                <a:solidFill>
                  <a:srgbClr val="000000"/>
                </a:solidFill>
                <a:latin typeface="Poppins"/>
                <a:ea typeface="Poppins"/>
                <a:cs typeface="Poppins"/>
                <a:sym typeface="Poppins"/>
              </a:rPr>
              <a:t>do 14. 9. 2026 do 12. ure.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endParaRPr lang="en-US" sz="1800">
              <a:solidFill>
                <a:srgbClr val="000000"/>
              </a:solidFill>
              <a:latin typeface="Poppins"/>
              <a:ea typeface="Poppins"/>
              <a:cs typeface="Poppins"/>
              <a:sym typeface="Poppins"/>
            </a:endParaRP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Prilog k vlogi ni potrebno fizično pošiljati, morajo pa biti priložene v spletni aplikaciji. </a:t>
            </a:r>
          </a:p>
          <a:p>
            <a:pPr algn="just">
              <a:lnSpc>
                <a:spcPts val="2088"/>
              </a:lnSpc>
            </a:pPr>
            <a:endParaRPr lang="en-US" sz="1800">
              <a:solidFill>
                <a:srgbClr val="000000"/>
              </a:solidFill>
              <a:latin typeface="Poppins"/>
              <a:ea typeface="Poppins"/>
              <a:cs typeface="Poppins"/>
              <a:sym typeface="Poppins"/>
            </a:endParaRPr>
          </a:p>
          <a:p>
            <a:pPr algn="just">
              <a:lnSpc>
                <a:spcPts val="2088"/>
              </a:lnSpc>
            </a:pPr>
            <a:r>
              <a:rPr lang="en-US" sz="1800">
                <a:solidFill>
                  <a:srgbClr val="000000"/>
                </a:solidFill>
                <a:latin typeface="Poppins"/>
                <a:ea typeface="Poppins"/>
                <a:cs typeface="Poppins"/>
                <a:sym typeface="Poppins"/>
              </a:rPr>
              <a:t>Kot pravočasne bodo upoštevane vloge, ki bodo, do navedenega datuma in ure za oddajo, oddane </a:t>
            </a:r>
            <a:r>
              <a:rPr lang="en-US" sz="1800" b="1">
                <a:solidFill>
                  <a:srgbClr val="000000"/>
                </a:solidFill>
                <a:latin typeface="Poppins Bold"/>
                <a:ea typeface="Poppins Bold"/>
                <a:cs typeface="Poppins Bold"/>
                <a:sym typeface="Poppins Bold"/>
              </a:rPr>
              <a:t>priporočeno na pošto ali osebno v tajništvu CIK Trebnje.</a:t>
            </a:r>
          </a:p>
        </p:txBody>
      </p:sp>
      <p:sp>
        <p:nvSpPr>
          <p:cNvPr id="14" name="Freeform 14"/>
          <p:cNvSpPr/>
          <p:nvPr/>
        </p:nvSpPr>
        <p:spPr>
          <a:xfrm>
            <a:off x="16035864" y="4604717"/>
            <a:ext cx="1109398" cy="4653583"/>
          </a:xfrm>
          <a:custGeom>
            <a:avLst/>
            <a:gdLst/>
            <a:ahLst/>
            <a:cxnLst/>
            <a:rect l="l" t="t" r="r" b="b"/>
            <a:pathLst>
              <a:path w="1109398" h="4653583">
                <a:moveTo>
                  <a:pt x="0" y="0"/>
                </a:moveTo>
                <a:lnTo>
                  <a:pt x="1109399" y="0"/>
                </a:lnTo>
                <a:lnTo>
                  <a:pt x="1109399" y="4653583"/>
                </a:lnTo>
                <a:lnTo>
                  <a:pt x="0" y="4653583"/>
                </a:lnTo>
                <a:lnTo>
                  <a:pt x="0" y="0"/>
                </a:lnTo>
                <a:close/>
              </a:path>
            </a:pathLst>
          </a:custGeom>
          <a:blipFill>
            <a:blip r:embed="rId9"/>
            <a:stretch>
              <a:fillRect/>
            </a:stretch>
          </a:blipFill>
        </p:spPr>
        <p:txBody>
          <a:bodyPr/>
          <a:lstStyle/>
          <a:p>
            <a:endParaRPr lang="sl-SI"/>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29390"/>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Freeform 12"/>
          <p:cNvSpPr/>
          <p:nvPr/>
        </p:nvSpPr>
        <p:spPr>
          <a:xfrm rot="-10800000">
            <a:off x="6335702" y="2558350"/>
            <a:ext cx="6431217" cy="1990753"/>
          </a:xfrm>
          <a:custGeom>
            <a:avLst/>
            <a:gdLst/>
            <a:ahLst/>
            <a:cxnLst/>
            <a:rect l="l" t="t" r="r" b="b"/>
            <a:pathLst>
              <a:path w="6431217" h="1990753">
                <a:moveTo>
                  <a:pt x="0" y="0"/>
                </a:moveTo>
                <a:lnTo>
                  <a:pt x="6431217" y="0"/>
                </a:lnTo>
                <a:lnTo>
                  <a:pt x="6431217" y="1990753"/>
                </a:lnTo>
                <a:lnTo>
                  <a:pt x="0" y="1990753"/>
                </a:lnTo>
                <a:lnTo>
                  <a:pt x="0" y="0"/>
                </a:lnTo>
                <a:close/>
              </a:path>
            </a:pathLst>
          </a:custGeom>
          <a:blipFill>
            <a:blip r:embed="rId9"/>
            <a:stretch>
              <a:fillRect l="-100760" t="-220228" b="-315366"/>
            </a:stretch>
          </a:blipFill>
        </p:spPr>
        <p:txBody>
          <a:bodyPr/>
          <a:lstStyle/>
          <a:p>
            <a:endParaRPr lang="sl-SI"/>
          </a:p>
        </p:txBody>
      </p:sp>
      <p:sp>
        <p:nvSpPr>
          <p:cNvPr id="13" name="Freeform 13"/>
          <p:cNvSpPr/>
          <p:nvPr/>
        </p:nvSpPr>
        <p:spPr>
          <a:xfrm>
            <a:off x="1885298" y="2558350"/>
            <a:ext cx="3445517" cy="6036132"/>
          </a:xfrm>
          <a:custGeom>
            <a:avLst/>
            <a:gdLst/>
            <a:ahLst/>
            <a:cxnLst/>
            <a:rect l="l" t="t" r="r" b="b"/>
            <a:pathLst>
              <a:path w="3445517" h="6036132">
                <a:moveTo>
                  <a:pt x="0" y="0"/>
                </a:moveTo>
                <a:lnTo>
                  <a:pt x="3445517" y="0"/>
                </a:lnTo>
                <a:lnTo>
                  <a:pt x="3445517" y="6036132"/>
                </a:lnTo>
                <a:lnTo>
                  <a:pt x="0" y="6036132"/>
                </a:lnTo>
                <a:lnTo>
                  <a:pt x="0" y="0"/>
                </a:lnTo>
                <a:close/>
              </a:path>
            </a:pathLst>
          </a:custGeom>
          <a:blipFill>
            <a:blip r:embed="rId10"/>
            <a:stretch>
              <a:fillRect/>
            </a:stretch>
          </a:blipFill>
        </p:spPr>
        <p:txBody>
          <a:bodyPr/>
          <a:lstStyle/>
          <a:p>
            <a:endParaRPr lang="sl-SI"/>
          </a:p>
        </p:txBody>
      </p:sp>
      <p:sp>
        <p:nvSpPr>
          <p:cNvPr id="14" name="TextBox 14"/>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INFORMACIJE</a:t>
            </a:r>
          </a:p>
        </p:txBody>
      </p:sp>
      <p:sp>
        <p:nvSpPr>
          <p:cNvPr id="15" name="TextBox 15"/>
          <p:cNvSpPr txBox="1"/>
          <p:nvPr/>
        </p:nvSpPr>
        <p:spPr>
          <a:xfrm>
            <a:off x="6845251" y="2950757"/>
            <a:ext cx="5268771" cy="1196413"/>
          </a:xfrm>
          <a:prstGeom prst="rect">
            <a:avLst/>
          </a:prstGeom>
        </p:spPr>
        <p:txBody>
          <a:bodyPr lIns="0" tIns="0" rIns="0" bIns="0" rtlCol="0" anchor="t">
            <a:spAutoFit/>
          </a:bodyPr>
          <a:lstStyle/>
          <a:p>
            <a:pPr algn="just">
              <a:lnSpc>
                <a:spcPts val="2124"/>
              </a:lnSpc>
            </a:pPr>
            <a:r>
              <a:rPr lang="en-US" sz="1831" b="1">
                <a:solidFill>
                  <a:srgbClr val="32488C"/>
                </a:solidFill>
                <a:latin typeface="Poppins Bold"/>
                <a:ea typeface="Poppins Bold"/>
                <a:cs typeface="Poppins Bold"/>
                <a:sym typeface="Poppins Bold"/>
              </a:rPr>
              <a:t>Pisarna LAS STIK: </a:t>
            </a:r>
          </a:p>
          <a:p>
            <a:pPr algn="just">
              <a:lnSpc>
                <a:spcPts val="1062"/>
              </a:lnSpc>
            </a:pPr>
            <a:endParaRPr lang="en-US" sz="1831" b="1">
              <a:solidFill>
                <a:srgbClr val="32488C"/>
              </a:solidFill>
              <a:latin typeface="Poppins Bold"/>
              <a:ea typeface="Poppins Bold"/>
              <a:cs typeface="Poppins Bold"/>
              <a:sym typeface="Poppins Bold"/>
            </a:endParaRPr>
          </a:p>
          <a:p>
            <a:pPr marL="395435" lvl="1" indent="-197717" algn="just">
              <a:lnSpc>
                <a:spcPts val="2124"/>
              </a:lnSpc>
              <a:buFont typeface="Arial"/>
              <a:buChar char="•"/>
            </a:pPr>
            <a:r>
              <a:rPr lang="en-US" sz="1831">
                <a:solidFill>
                  <a:srgbClr val="32488C"/>
                </a:solidFill>
                <a:latin typeface="Poppins"/>
                <a:ea typeface="Poppins"/>
                <a:cs typeface="Poppins"/>
                <a:sym typeface="Poppins"/>
              </a:rPr>
              <a:t>po elektron</a:t>
            </a:r>
            <a:r>
              <a:rPr lang="en-US" sz="1831" u="none">
                <a:solidFill>
                  <a:srgbClr val="32488C"/>
                </a:solidFill>
                <a:latin typeface="Poppins"/>
                <a:ea typeface="Poppins"/>
                <a:cs typeface="Poppins"/>
                <a:sym typeface="Poppins"/>
              </a:rPr>
              <a:t>s</a:t>
            </a:r>
            <a:r>
              <a:rPr lang="en-US" sz="1831">
                <a:solidFill>
                  <a:srgbClr val="32488C"/>
                </a:solidFill>
                <a:latin typeface="Poppins"/>
                <a:ea typeface="Poppins"/>
                <a:cs typeface="Poppins"/>
                <a:sym typeface="Poppins"/>
              </a:rPr>
              <a:t>k</a:t>
            </a:r>
            <a:r>
              <a:rPr lang="en-US" sz="1831" u="none">
                <a:solidFill>
                  <a:srgbClr val="32488C"/>
                </a:solidFill>
                <a:latin typeface="Poppins"/>
                <a:ea typeface="Poppins"/>
                <a:cs typeface="Poppins"/>
                <a:sym typeface="Poppins"/>
              </a:rPr>
              <a:t>i pošti</a:t>
            </a:r>
            <a:r>
              <a:rPr lang="en-US" sz="1831">
                <a:solidFill>
                  <a:srgbClr val="32488C"/>
                </a:solidFill>
                <a:latin typeface="Poppins"/>
                <a:ea typeface="Poppins"/>
                <a:cs typeface="Poppins"/>
                <a:sym typeface="Poppins"/>
              </a:rPr>
              <a:t>:</a:t>
            </a:r>
            <a:r>
              <a:rPr lang="en-US" sz="1831" u="none">
                <a:solidFill>
                  <a:srgbClr val="32488C"/>
                </a:solidFill>
                <a:latin typeface="Poppins"/>
                <a:ea typeface="Poppins"/>
                <a:cs typeface="Poppins"/>
                <a:sym typeface="Poppins"/>
              </a:rPr>
              <a:t> </a:t>
            </a:r>
            <a:r>
              <a:rPr lang="en-US" sz="1831">
                <a:solidFill>
                  <a:srgbClr val="32488C"/>
                </a:solidFill>
                <a:latin typeface="Poppins"/>
                <a:ea typeface="Poppins"/>
                <a:cs typeface="Poppins"/>
                <a:sym typeface="Poppins"/>
              </a:rPr>
              <a:t>l</a:t>
            </a:r>
            <a:r>
              <a:rPr lang="en-US" sz="1831" u="none">
                <a:solidFill>
                  <a:srgbClr val="32488C"/>
                </a:solidFill>
                <a:latin typeface="Poppins"/>
                <a:ea typeface="Poppins"/>
                <a:cs typeface="Poppins"/>
                <a:sym typeface="Poppins"/>
              </a:rPr>
              <a:t>a</a:t>
            </a:r>
            <a:r>
              <a:rPr lang="en-US" sz="1831">
                <a:solidFill>
                  <a:srgbClr val="32488C"/>
                </a:solidFill>
                <a:latin typeface="Poppins"/>
                <a:ea typeface="Poppins"/>
                <a:cs typeface="Poppins"/>
                <a:sym typeface="Poppins"/>
              </a:rPr>
              <a:t>s-</a:t>
            </a:r>
            <a:r>
              <a:rPr lang="en-US" sz="1831" u="none">
                <a:solidFill>
                  <a:srgbClr val="32488C"/>
                </a:solidFill>
                <a:latin typeface="Poppins"/>
                <a:ea typeface="Poppins"/>
                <a:cs typeface="Poppins"/>
                <a:sym typeface="Poppins"/>
              </a:rPr>
              <a:t>s</a:t>
            </a:r>
            <a:r>
              <a:rPr lang="en-US" sz="1831">
                <a:solidFill>
                  <a:srgbClr val="32488C"/>
                </a:solidFill>
                <a:latin typeface="Poppins"/>
                <a:ea typeface="Poppins"/>
                <a:cs typeface="Poppins"/>
                <a:sym typeface="Poppins"/>
              </a:rPr>
              <a:t>tik@ciktrebnje.si </a:t>
            </a:r>
          </a:p>
          <a:p>
            <a:pPr marL="395435" lvl="1" indent="-197717" algn="just">
              <a:lnSpc>
                <a:spcPts val="2124"/>
              </a:lnSpc>
              <a:buFont typeface="Arial"/>
              <a:buChar char="•"/>
            </a:pPr>
            <a:r>
              <a:rPr lang="en-US" sz="1831">
                <a:solidFill>
                  <a:srgbClr val="32488C"/>
                </a:solidFill>
                <a:latin typeface="Poppins"/>
                <a:ea typeface="Poppins"/>
                <a:cs typeface="Poppins"/>
                <a:sym typeface="Poppins"/>
              </a:rPr>
              <a:t>po telefonu: 07 / 34 82 103 </a:t>
            </a:r>
          </a:p>
          <a:p>
            <a:pPr marL="395435" lvl="1" indent="-197717" algn="just">
              <a:lnSpc>
                <a:spcPts val="2124"/>
              </a:lnSpc>
              <a:buFont typeface="Arial"/>
              <a:buChar char="•"/>
            </a:pPr>
            <a:r>
              <a:rPr lang="en-US" sz="1831">
                <a:solidFill>
                  <a:srgbClr val="32488C"/>
                </a:solidFill>
                <a:latin typeface="Poppins"/>
                <a:ea typeface="Poppins"/>
                <a:cs typeface="Poppins"/>
                <a:sym typeface="Poppins"/>
              </a:rPr>
              <a:t>ali 031 647 072 (Joži Sinur)</a:t>
            </a:r>
          </a:p>
        </p:txBody>
      </p:sp>
      <p:sp>
        <p:nvSpPr>
          <p:cNvPr id="16" name="TextBox 16"/>
          <p:cNvSpPr txBox="1"/>
          <p:nvPr/>
        </p:nvSpPr>
        <p:spPr>
          <a:xfrm>
            <a:off x="7219033" y="5939242"/>
            <a:ext cx="5099442" cy="1746250"/>
          </a:xfrm>
          <a:prstGeom prst="rect">
            <a:avLst/>
          </a:prstGeom>
        </p:spPr>
        <p:txBody>
          <a:bodyPr lIns="0" tIns="0" rIns="0" bIns="0" rtlCol="0" anchor="t">
            <a:spAutoFit/>
          </a:bodyPr>
          <a:lstStyle/>
          <a:p>
            <a:pPr algn="ctr">
              <a:lnSpc>
                <a:spcPts val="3499"/>
              </a:lnSpc>
              <a:spcBef>
                <a:spcPct val="0"/>
              </a:spcBef>
            </a:pPr>
            <a:r>
              <a:rPr lang="en-US" sz="2499" i="1" spc="2">
                <a:solidFill>
                  <a:srgbClr val="86A315"/>
                </a:solidFill>
                <a:latin typeface="Georgia Italics"/>
                <a:ea typeface="Georgia Italics"/>
                <a:cs typeface="Georgia Italics"/>
                <a:sym typeface="Georgia Italics"/>
              </a:rPr>
              <a:t>Prijetno, povezano, inovativno in širše prepoznano območje, </a:t>
            </a:r>
          </a:p>
          <a:p>
            <a:pPr algn="ctr">
              <a:lnSpc>
                <a:spcPts val="3499"/>
              </a:lnSpc>
              <a:spcBef>
                <a:spcPct val="0"/>
              </a:spcBef>
            </a:pPr>
            <a:r>
              <a:rPr lang="en-US" sz="2499" i="1" spc="2">
                <a:solidFill>
                  <a:srgbClr val="86A315"/>
                </a:solidFill>
                <a:latin typeface="Georgia Italics"/>
                <a:ea typeface="Georgia Italics"/>
                <a:cs typeface="Georgia Italics"/>
                <a:sym typeface="Georgia Italics"/>
              </a:rPr>
              <a:t>ki ustvarja STIK in sožitje med ljudmi in naravo.</a:t>
            </a:r>
          </a:p>
        </p:txBody>
      </p:sp>
      <p:sp>
        <p:nvSpPr>
          <p:cNvPr id="17" name="Freeform 17"/>
          <p:cNvSpPr/>
          <p:nvPr/>
        </p:nvSpPr>
        <p:spPr>
          <a:xfrm>
            <a:off x="15751574" y="4299818"/>
            <a:ext cx="1294159" cy="4294664"/>
          </a:xfrm>
          <a:custGeom>
            <a:avLst/>
            <a:gdLst/>
            <a:ahLst/>
            <a:cxnLst/>
            <a:rect l="l" t="t" r="r" b="b"/>
            <a:pathLst>
              <a:path w="1294159" h="4294664">
                <a:moveTo>
                  <a:pt x="0" y="0"/>
                </a:moveTo>
                <a:lnTo>
                  <a:pt x="1294159" y="0"/>
                </a:lnTo>
                <a:lnTo>
                  <a:pt x="1294159" y="4294664"/>
                </a:lnTo>
                <a:lnTo>
                  <a:pt x="0" y="4294664"/>
                </a:lnTo>
                <a:lnTo>
                  <a:pt x="0" y="0"/>
                </a:lnTo>
                <a:close/>
              </a:path>
            </a:pathLst>
          </a:custGeom>
          <a:blipFill>
            <a:blip r:embed="rId11"/>
            <a:stretch>
              <a:fillRect l="-16712" t="-1768" r="-8476"/>
            </a:stretch>
          </a:blipFill>
        </p:spPr>
        <p:txBody>
          <a:bodyPr/>
          <a:lstStyle/>
          <a:p>
            <a:endParaRPr lang="sl-S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sp>
        <p:nvSpPr>
          <p:cNvPr id="4" name="Freeform 4"/>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4"/>
            <a:stretch>
              <a:fillRect/>
            </a:stretch>
          </a:blipFill>
        </p:spPr>
        <p:txBody>
          <a:bodyPr/>
          <a:lstStyle/>
          <a:p>
            <a:endParaRPr lang="sl-SI"/>
          </a:p>
        </p:txBody>
      </p:sp>
      <p:sp>
        <p:nvSpPr>
          <p:cNvPr id="5" name="Freeform 5"/>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5"/>
            <a:stretch>
              <a:fillRect/>
            </a:stretch>
          </a:blipFill>
        </p:spPr>
        <p:txBody>
          <a:bodyPr/>
          <a:lstStyle/>
          <a:p>
            <a:endParaRPr lang="sl-SI"/>
          </a:p>
        </p:txBody>
      </p:sp>
      <p:sp>
        <p:nvSpPr>
          <p:cNvPr id="6" name="Freeform 6"/>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6"/>
            <a:stretch>
              <a:fillRect/>
            </a:stretch>
          </a:blipFill>
          <a:ln cap="sq">
            <a:noFill/>
            <a:prstDash val="solid"/>
            <a:miter/>
          </a:ln>
        </p:spPr>
        <p:txBody>
          <a:bodyPr/>
          <a:lstStyle/>
          <a:p>
            <a:endParaRPr lang="sl-SI"/>
          </a:p>
        </p:txBody>
      </p:sp>
      <p:sp>
        <p:nvSpPr>
          <p:cNvPr id="7" name="Freeform 7"/>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6"/>
            <a:stretch>
              <a:fillRect/>
            </a:stretch>
          </a:blipFill>
          <a:ln cap="sq">
            <a:noFill/>
            <a:prstDash val="solid"/>
            <a:miter/>
          </a:ln>
        </p:spPr>
        <p:txBody>
          <a:bodyPr/>
          <a:lstStyle/>
          <a:p>
            <a:endParaRPr lang="sl-SI"/>
          </a:p>
        </p:txBody>
      </p:sp>
      <p:sp>
        <p:nvSpPr>
          <p:cNvPr id="8" name="Freeform 8"/>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6"/>
            <a:stretch>
              <a:fillRect r="-26500"/>
            </a:stretch>
          </a:blipFill>
          <a:ln cap="sq">
            <a:noFill/>
            <a:prstDash val="solid"/>
            <a:miter/>
          </a:ln>
        </p:spPr>
        <p:txBody>
          <a:bodyPr/>
          <a:lstStyle/>
          <a:p>
            <a:endParaRPr lang="sl-SI"/>
          </a:p>
        </p:txBody>
      </p:sp>
      <p:grpSp>
        <p:nvGrpSpPr>
          <p:cNvPr id="9" name="Group 9"/>
          <p:cNvGrpSpPr/>
          <p:nvPr/>
        </p:nvGrpSpPr>
        <p:grpSpPr>
          <a:xfrm rot="5400000">
            <a:off x="5975387" y="-1101626"/>
            <a:ext cx="729788" cy="7960437"/>
            <a:chOff x="0" y="0"/>
            <a:chExt cx="305924" cy="3336980"/>
          </a:xfrm>
        </p:grpSpPr>
        <p:sp>
          <p:nvSpPr>
            <p:cNvPr id="10" name="Freeform 10"/>
            <p:cNvSpPr/>
            <p:nvPr/>
          </p:nvSpPr>
          <p:spPr>
            <a:xfrm>
              <a:off x="0" y="0"/>
              <a:ext cx="305924" cy="3336980"/>
            </a:xfrm>
            <a:custGeom>
              <a:avLst/>
              <a:gdLst/>
              <a:ahLst/>
              <a:cxnLst/>
              <a:rect l="l" t="t" r="r" b="b"/>
              <a:pathLst>
                <a:path w="305924" h="3336980">
                  <a:moveTo>
                    <a:pt x="152962" y="0"/>
                  </a:moveTo>
                  <a:lnTo>
                    <a:pt x="152962" y="0"/>
                  </a:lnTo>
                  <a:cubicBezTo>
                    <a:pt x="237441" y="0"/>
                    <a:pt x="305924" y="68483"/>
                    <a:pt x="305924" y="152962"/>
                  </a:cubicBezTo>
                  <a:lnTo>
                    <a:pt x="305924" y="3184018"/>
                  </a:lnTo>
                  <a:cubicBezTo>
                    <a:pt x="305924" y="3268497"/>
                    <a:pt x="237441" y="3336980"/>
                    <a:pt x="152962" y="3336980"/>
                  </a:cubicBezTo>
                  <a:lnTo>
                    <a:pt x="152962" y="3336980"/>
                  </a:lnTo>
                  <a:cubicBezTo>
                    <a:pt x="112394" y="3336980"/>
                    <a:pt x="73487" y="3320865"/>
                    <a:pt x="44802" y="3292179"/>
                  </a:cubicBezTo>
                  <a:cubicBezTo>
                    <a:pt x="16116" y="3263493"/>
                    <a:pt x="0" y="3224587"/>
                    <a:pt x="0" y="3184018"/>
                  </a:cubicBezTo>
                  <a:lnTo>
                    <a:pt x="0" y="152962"/>
                  </a:lnTo>
                  <a:cubicBezTo>
                    <a:pt x="0" y="112394"/>
                    <a:pt x="16116" y="73487"/>
                    <a:pt x="44802" y="44802"/>
                  </a:cubicBezTo>
                  <a:cubicBezTo>
                    <a:pt x="73487" y="16116"/>
                    <a:pt x="112394" y="0"/>
                    <a:pt x="152962" y="0"/>
                  </a:cubicBezTo>
                  <a:close/>
                </a:path>
              </a:pathLst>
            </a:custGeom>
            <a:gradFill rotWithShape="1">
              <a:gsLst>
                <a:gs pos="0">
                  <a:srgbClr val="CDFFD8">
                    <a:alpha val="50000"/>
                  </a:srgbClr>
                </a:gs>
                <a:gs pos="100000">
                  <a:srgbClr val="94B9FF">
                    <a:alpha val="50000"/>
                  </a:srgbClr>
                </a:gs>
              </a:gsLst>
              <a:lin ang="0"/>
            </a:gradFill>
          </p:spPr>
          <p:txBody>
            <a:bodyPr/>
            <a:lstStyle/>
            <a:p>
              <a:endParaRPr lang="sl-SI"/>
            </a:p>
          </p:txBody>
        </p:sp>
        <p:sp>
          <p:nvSpPr>
            <p:cNvPr id="11" name="TextBox 11"/>
            <p:cNvSpPr txBox="1"/>
            <p:nvPr/>
          </p:nvSpPr>
          <p:spPr>
            <a:xfrm>
              <a:off x="0" y="-28575"/>
              <a:ext cx="305924" cy="3365555"/>
            </a:xfrm>
            <a:prstGeom prst="rect">
              <a:avLst/>
            </a:prstGeom>
          </p:spPr>
          <p:txBody>
            <a:bodyPr lIns="34077" tIns="34077" rIns="34077" bIns="34077" rtlCol="0" anchor="ctr"/>
            <a:lstStyle/>
            <a:p>
              <a:pPr algn="ctr">
                <a:lnSpc>
                  <a:spcPts val="1784"/>
                </a:lnSpc>
                <a:spcBef>
                  <a:spcPct val="0"/>
                </a:spcBef>
              </a:pPr>
              <a:endParaRPr/>
            </a:p>
          </p:txBody>
        </p:sp>
      </p:grpSp>
      <p:sp>
        <p:nvSpPr>
          <p:cNvPr id="12" name="TextBox 12"/>
          <p:cNvSpPr txBox="1"/>
          <p:nvPr/>
        </p:nvSpPr>
        <p:spPr>
          <a:xfrm>
            <a:off x="2799995" y="3350327"/>
            <a:ext cx="7556609" cy="1329640"/>
          </a:xfrm>
          <a:prstGeom prst="rect">
            <a:avLst/>
          </a:prstGeom>
        </p:spPr>
        <p:txBody>
          <a:bodyPr lIns="0" tIns="0" rIns="0" bIns="0" rtlCol="0" anchor="t">
            <a:spAutoFit/>
          </a:bodyPr>
          <a:lstStyle/>
          <a:p>
            <a:pPr algn="l">
              <a:lnSpc>
                <a:spcPts val="2622"/>
              </a:lnSpc>
              <a:spcBef>
                <a:spcPct val="0"/>
              </a:spcBef>
            </a:pPr>
            <a:r>
              <a:rPr lang="en-US" sz="1873" b="1">
                <a:solidFill>
                  <a:srgbClr val="32488C"/>
                </a:solidFill>
                <a:latin typeface="Poppins Bold"/>
                <a:ea typeface="Poppins Bold"/>
                <a:cs typeface="Poppins Bold"/>
                <a:sym typeface="Poppins Bold"/>
              </a:rPr>
              <a:t>UKREP 2: </a:t>
            </a:r>
            <a:r>
              <a:rPr lang="en-US" sz="1873">
                <a:solidFill>
                  <a:srgbClr val="32488C"/>
                </a:solidFill>
                <a:latin typeface="Poppins"/>
                <a:ea typeface="Poppins"/>
                <a:cs typeface="Poppins"/>
                <a:sym typeface="Poppins"/>
              </a:rPr>
              <a:t>Krepitev povezovanja in razvoja območja LAS skozi razvoj storitev v podporo ohranjanju kulturne dediščine na podeželju in v urbanih središčih z razvojem dejavnosti za prosti čas, turizem in kulturo</a:t>
            </a:r>
          </a:p>
        </p:txBody>
      </p:sp>
      <p:sp>
        <p:nvSpPr>
          <p:cNvPr id="13" name="TextBox 13"/>
          <p:cNvSpPr txBox="1"/>
          <p:nvPr/>
        </p:nvSpPr>
        <p:spPr>
          <a:xfrm>
            <a:off x="2799995" y="5015352"/>
            <a:ext cx="7556609" cy="999622"/>
          </a:xfrm>
          <a:prstGeom prst="rect">
            <a:avLst/>
          </a:prstGeom>
        </p:spPr>
        <p:txBody>
          <a:bodyPr lIns="0" tIns="0" rIns="0" bIns="0" rtlCol="0" anchor="t">
            <a:spAutoFit/>
          </a:bodyPr>
          <a:lstStyle/>
          <a:p>
            <a:pPr algn="l">
              <a:lnSpc>
                <a:spcPts val="2622"/>
              </a:lnSpc>
              <a:spcBef>
                <a:spcPct val="0"/>
              </a:spcBef>
            </a:pPr>
            <a:r>
              <a:rPr lang="en-US" sz="1873" b="1">
                <a:solidFill>
                  <a:srgbClr val="32488C"/>
                </a:solidFill>
                <a:latin typeface="Poppins Bold"/>
                <a:ea typeface="Poppins Bold"/>
                <a:cs typeface="Poppins Bold"/>
                <a:sym typeface="Poppins Bold"/>
              </a:rPr>
              <a:t>UKREP 3: </a:t>
            </a:r>
            <a:r>
              <a:rPr lang="en-US" sz="1873">
                <a:solidFill>
                  <a:srgbClr val="32488C"/>
                </a:solidFill>
                <a:latin typeface="Poppins"/>
                <a:ea typeface="Poppins"/>
                <a:cs typeface="Poppins"/>
                <a:sym typeface="Poppins"/>
              </a:rPr>
              <a:t>Krepitev povezovanja območja skozi ozaveščanje o varovanju okolja, ohranjanja naravne dediščine in pomenu lokalne samooskrbe</a:t>
            </a:r>
          </a:p>
        </p:txBody>
      </p:sp>
      <p:sp>
        <p:nvSpPr>
          <p:cNvPr id="14" name="TextBox 14"/>
          <p:cNvSpPr txBox="1"/>
          <p:nvPr/>
        </p:nvSpPr>
        <p:spPr>
          <a:xfrm>
            <a:off x="2799995" y="6350361"/>
            <a:ext cx="7556609" cy="1329640"/>
          </a:xfrm>
          <a:prstGeom prst="rect">
            <a:avLst/>
          </a:prstGeom>
        </p:spPr>
        <p:txBody>
          <a:bodyPr lIns="0" tIns="0" rIns="0" bIns="0" rtlCol="0" anchor="t">
            <a:spAutoFit/>
          </a:bodyPr>
          <a:lstStyle/>
          <a:p>
            <a:pPr algn="l">
              <a:lnSpc>
                <a:spcPts val="2622"/>
              </a:lnSpc>
              <a:spcBef>
                <a:spcPct val="0"/>
              </a:spcBef>
            </a:pPr>
            <a:r>
              <a:rPr lang="en-US" sz="1873" b="1">
                <a:solidFill>
                  <a:srgbClr val="32488C"/>
                </a:solidFill>
                <a:latin typeface="Poppins Bold"/>
                <a:ea typeface="Poppins Bold"/>
                <a:cs typeface="Poppins Bold"/>
                <a:sym typeface="Poppins Bold"/>
              </a:rPr>
              <a:t>UKREP 4: </a:t>
            </a:r>
            <a:r>
              <a:rPr lang="en-US" sz="1873">
                <a:solidFill>
                  <a:srgbClr val="32488C"/>
                </a:solidFill>
                <a:latin typeface="Poppins"/>
                <a:ea typeface="Poppins"/>
                <a:cs typeface="Poppins"/>
                <a:sym typeface="Poppins"/>
              </a:rPr>
              <a:t>Razvoj podpornega okolja za izboljšanje kakovosti življenja na podeželju s spodbujanjem zdravega življenjskega sloga, izboljšanjem socialne vključenosti ter krepitvijo medgeneracijskega sodelovanja</a:t>
            </a:r>
          </a:p>
        </p:txBody>
      </p:sp>
      <p:grpSp>
        <p:nvGrpSpPr>
          <p:cNvPr id="15" name="Group 15"/>
          <p:cNvGrpSpPr/>
          <p:nvPr/>
        </p:nvGrpSpPr>
        <p:grpSpPr>
          <a:xfrm rot="5400000">
            <a:off x="12400289" y="525109"/>
            <a:ext cx="729788" cy="4675255"/>
            <a:chOff x="0" y="0"/>
            <a:chExt cx="305924" cy="1959846"/>
          </a:xfrm>
        </p:grpSpPr>
        <p:sp>
          <p:nvSpPr>
            <p:cNvPr id="16" name="Freeform 16"/>
            <p:cNvSpPr/>
            <p:nvPr/>
          </p:nvSpPr>
          <p:spPr>
            <a:xfrm>
              <a:off x="0" y="0"/>
              <a:ext cx="305924" cy="1959846"/>
            </a:xfrm>
            <a:custGeom>
              <a:avLst/>
              <a:gdLst/>
              <a:ahLst/>
              <a:cxnLst/>
              <a:rect l="l" t="t" r="r" b="b"/>
              <a:pathLst>
                <a:path w="305924" h="1959846">
                  <a:moveTo>
                    <a:pt x="152962" y="0"/>
                  </a:moveTo>
                  <a:lnTo>
                    <a:pt x="152962" y="0"/>
                  </a:lnTo>
                  <a:cubicBezTo>
                    <a:pt x="237441" y="0"/>
                    <a:pt x="305924" y="68483"/>
                    <a:pt x="305924" y="152962"/>
                  </a:cubicBezTo>
                  <a:lnTo>
                    <a:pt x="305924" y="1806884"/>
                  </a:lnTo>
                  <a:cubicBezTo>
                    <a:pt x="305924" y="1891363"/>
                    <a:pt x="237441" y="1959846"/>
                    <a:pt x="152962" y="1959846"/>
                  </a:cubicBezTo>
                  <a:lnTo>
                    <a:pt x="152962" y="1959846"/>
                  </a:lnTo>
                  <a:cubicBezTo>
                    <a:pt x="112394" y="1959846"/>
                    <a:pt x="73487" y="1943731"/>
                    <a:pt x="44802" y="1915045"/>
                  </a:cubicBezTo>
                  <a:cubicBezTo>
                    <a:pt x="16116" y="1886359"/>
                    <a:pt x="0" y="1847453"/>
                    <a:pt x="0" y="1806884"/>
                  </a:cubicBezTo>
                  <a:lnTo>
                    <a:pt x="0" y="152962"/>
                  </a:lnTo>
                  <a:cubicBezTo>
                    <a:pt x="0" y="112394"/>
                    <a:pt x="16116" y="73487"/>
                    <a:pt x="44802" y="44802"/>
                  </a:cubicBezTo>
                  <a:cubicBezTo>
                    <a:pt x="73487" y="16116"/>
                    <a:pt x="112394" y="0"/>
                    <a:pt x="152962" y="0"/>
                  </a:cubicBezTo>
                  <a:close/>
                </a:path>
              </a:pathLst>
            </a:custGeom>
            <a:gradFill rotWithShape="1">
              <a:gsLst>
                <a:gs pos="0">
                  <a:srgbClr val="CDFFD8">
                    <a:alpha val="50000"/>
                  </a:srgbClr>
                </a:gs>
                <a:gs pos="100000">
                  <a:srgbClr val="94B9FF">
                    <a:alpha val="50000"/>
                  </a:srgbClr>
                </a:gs>
              </a:gsLst>
              <a:lin ang="0"/>
            </a:gradFill>
          </p:spPr>
          <p:txBody>
            <a:bodyPr/>
            <a:lstStyle/>
            <a:p>
              <a:endParaRPr lang="sl-SI"/>
            </a:p>
          </p:txBody>
        </p:sp>
        <p:sp>
          <p:nvSpPr>
            <p:cNvPr id="17" name="TextBox 17"/>
            <p:cNvSpPr txBox="1"/>
            <p:nvPr/>
          </p:nvSpPr>
          <p:spPr>
            <a:xfrm>
              <a:off x="0" y="-28575"/>
              <a:ext cx="305924" cy="1988421"/>
            </a:xfrm>
            <a:prstGeom prst="rect">
              <a:avLst/>
            </a:prstGeom>
          </p:spPr>
          <p:txBody>
            <a:bodyPr lIns="34077" tIns="34077" rIns="34077" bIns="34077" rtlCol="0" anchor="ctr"/>
            <a:lstStyle/>
            <a:p>
              <a:pPr algn="ctr">
                <a:lnSpc>
                  <a:spcPts val="1784"/>
                </a:lnSpc>
                <a:spcBef>
                  <a:spcPct val="0"/>
                </a:spcBef>
              </a:pPr>
              <a:endParaRPr/>
            </a:p>
          </p:txBody>
        </p:sp>
      </p:grpSp>
      <p:sp>
        <p:nvSpPr>
          <p:cNvPr id="18" name="TextBox 18"/>
          <p:cNvSpPr txBox="1"/>
          <p:nvPr/>
        </p:nvSpPr>
        <p:spPr>
          <a:xfrm>
            <a:off x="10907855" y="5204151"/>
            <a:ext cx="2811018" cy="339587"/>
          </a:xfrm>
          <a:prstGeom prst="rect">
            <a:avLst/>
          </a:prstGeom>
        </p:spPr>
        <p:txBody>
          <a:bodyPr lIns="0" tIns="0" rIns="0" bIns="0" rtlCol="0" anchor="t">
            <a:spAutoFit/>
          </a:bodyPr>
          <a:lstStyle/>
          <a:p>
            <a:pPr algn="l">
              <a:lnSpc>
                <a:spcPts val="2622"/>
              </a:lnSpc>
              <a:spcBef>
                <a:spcPct val="0"/>
              </a:spcBef>
            </a:pPr>
            <a:r>
              <a:rPr lang="en-US" sz="1873" b="1">
                <a:solidFill>
                  <a:srgbClr val="32488C"/>
                </a:solidFill>
                <a:latin typeface="Poppins Bold"/>
                <a:ea typeface="Poppins Bold"/>
                <a:cs typeface="Poppins Bold"/>
                <a:sym typeface="Poppins Bold"/>
              </a:rPr>
              <a:t>200.000 EUR</a:t>
            </a:r>
          </a:p>
        </p:txBody>
      </p:sp>
      <p:sp>
        <p:nvSpPr>
          <p:cNvPr id="19" name="TextBox 19"/>
          <p:cNvSpPr txBox="1"/>
          <p:nvPr/>
        </p:nvSpPr>
        <p:spPr>
          <a:xfrm>
            <a:off x="10905239" y="3704134"/>
            <a:ext cx="3306369" cy="339587"/>
          </a:xfrm>
          <a:prstGeom prst="rect">
            <a:avLst/>
          </a:prstGeom>
        </p:spPr>
        <p:txBody>
          <a:bodyPr lIns="0" tIns="0" rIns="0" bIns="0" rtlCol="0" anchor="t">
            <a:spAutoFit/>
          </a:bodyPr>
          <a:lstStyle/>
          <a:p>
            <a:pPr algn="l">
              <a:lnSpc>
                <a:spcPts val="2622"/>
              </a:lnSpc>
              <a:spcBef>
                <a:spcPct val="0"/>
              </a:spcBef>
            </a:pPr>
            <a:r>
              <a:rPr lang="en-US" sz="1873" b="1">
                <a:solidFill>
                  <a:srgbClr val="32488C"/>
                </a:solidFill>
                <a:latin typeface="Poppins Bold"/>
                <a:ea typeface="Poppins Bold"/>
                <a:cs typeface="Poppins Bold"/>
                <a:sym typeface="Poppins Bold"/>
              </a:rPr>
              <a:t>200.000 EUR</a:t>
            </a:r>
          </a:p>
        </p:txBody>
      </p:sp>
      <p:sp>
        <p:nvSpPr>
          <p:cNvPr id="20" name="TextBox 20"/>
          <p:cNvSpPr txBox="1"/>
          <p:nvPr/>
        </p:nvSpPr>
        <p:spPr>
          <a:xfrm>
            <a:off x="10907855" y="6845387"/>
            <a:ext cx="2811018" cy="339587"/>
          </a:xfrm>
          <a:prstGeom prst="rect">
            <a:avLst/>
          </a:prstGeom>
        </p:spPr>
        <p:txBody>
          <a:bodyPr lIns="0" tIns="0" rIns="0" bIns="0" rtlCol="0" anchor="t">
            <a:spAutoFit/>
          </a:bodyPr>
          <a:lstStyle/>
          <a:p>
            <a:pPr algn="l">
              <a:lnSpc>
                <a:spcPts val="2622"/>
              </a:lnSpc>
              <a:spcBef>
                <a:spcPct val="0"/>
              </a:spcBef>
            </a:pPr>
            <a:r>
              <a:rPr lang="en-US" sz="1873" b="1">
                <a:solidFill>
                  <a:srgbClr val="32488C"/>
                </a:solidFill>
                <a:latin typeface="Poppins Bold"/>
                <a:ea typeface="Poppins Bold"/>
                <a:cs typeface="Poppins Bold"/>
                <a:sym typeface="Poppins Bold"/>
              </a:rPr>
              <a:t>150.000 EUR</a:t>
            </a:r>
          </a:p>
        </p:txBody>
      </p:sp>
      <p:sp>
        <p:nvSpPr>
          <p:cNvPr id="21" name="Freeform 21"/>
          <p:cNvSpPr/>
          <p:nvPr/>
        </p:nvSpPr>
        <p:spPr>
          <a:xfrm rot="-10800000">
            <a:off x="2324719" y="3314857"/>
            <a:ext cx="8031886" cy="1517223"/>
          </a:xfrm>
          <a:custGeom>
            <a:avLst/>
            <a:gdLst/>
            <a:ahLst/>
            <a:cxnLst/>
            <a:rect l="l" t="t" r="r" b="b"/>
            <a:pathLst>
              <a:path w="8031886" h="1517223">
                <a:moveTo>
                  <a:pt x="0" y="0"/>
                </a:moveTo>
                <a:lnTo>
                  <a:pt x="8031885" y="0"/>
                </a:lnTo>
                <a:lnTo>
                  <a:pt x="8031885" y="1517223"/>
                </a:lnTo>
                <a:lnTo>
                  <a:pt x="0" y="1517223"/>
                </a:lnTo>
                <a:lnTo>
                  <a:pt x="0" y="0"/>
                </a:lnTo>
                <a:close/>
              </a:path>
            </a:pathLst>
          </a:custGeom>
          <a:blipFill>
            <a:blip r:embed="rId7">
              <a:alphaModFix amt="44999"/>
            </a:blip>
            <a:stretch>
              <a:fillRect l="-9425" t="-249436" r="-21204" b="-328260"/>
            </a:stretch>
          </a:blipFill>
        </p:spPr>
        <p:txBody>
          <a:bodyPr/>
          <a:lstStyle/>
          <a:p>
            <a:endParaRPr lang="sl-SI"/>
          </a:p>
        </p:txBody>
      </p:sp>
      <p:sp>
        <p:nvSpPr>
          <p:cNvPr id="22" name="Freeform 22"/>
          <p:cNvSpPr/>
          <p:nvPr/>
        </p:nvSpPr>
        <p:spPr>
          <a:xfrm rot="-10800000">
            <a:off x="2324719" y="4903451"/>
            <a:ext cx="8031886" cy="1257542"/>
          </a:xfrm>
          <a:custGeom>
            <a:avLst/>
            <a:gdLst/>
            <a:ahLst/>
            <a:cxnLst/>
            <a:rect l="l" t="t" r="r" b="b"/>
            <a:pathLst>
              <a:path w="8031886" h="1257542">
                <a:moveTo>
                  <a:pt x="0" y="0"/>
                </a:moveTo>
                <a:lnTo>
                  <a:pt x="8031885" y="0"/>
                </a:lnTo>
                <a:lnTo>
                  <a:pt x="8031885" y="1257542"/>
                </a:lnTo>
                <a:lnTo>
                  <a:pt x="0" y="1257542"/>
                </a:lnTo>
                <a:lnTo>
                  <a:pt x="0" y="0"/>
                </a:lnTo>
                <a:close/>
              </a:path>
            </a:pathLst>
          </a:custGeom>
          <a:blipFill>
            <a:blip r:embed="rId7">
              <a:alphaModFix amt="77000"/>
            </a:blip>
            <a:stretch>
              <a:fillRect l="-9425" t="-321594" r="-21204" b="-396045"/>
            </a:stretch>
          </a:blipFill>
        </p:spPr>
        <p:txBody>
          <a:bodyPr/>
          <a:lstStyle/>
          <a:p>
            <a:endParaRPr lang="sl-SI"/>
          </a:p>
        </p:txBody>
      </p:sp>
      <p:sp>
        <p:nvSpPr>
          <p:cNvPr id="23" name="Freeform 23"/>
          <p:cNvSpPr/>
          <p:nvPr/>
        </p:nvSpPr>
        <p:spPr>
          <a:xfrm rot="-10800000">
            <a:off x="2324719" y="6232363"/>
            <a:ext cx="8031886" cy="1556794"/>
          </a:xfrm>
          <a:custGeom>
            <a:avLst/>
            <a:gdLst/>
            <a:ahLst/>
            <a:cxnLst/>
            <a:rect l="l" t="t" r="r" b="b"/>
            <a:pathLst>
              <a:path w="8031886" h="1556794">
                <a:moveTo>
                  <a:pt x="0" y="0"/>
                </a:moveTo>
                <a:lnTo>
                  <a:pt x="8031885" y="0"/>
                </a:lnTo>
                <a:lnTo>
                  <a:pt x="8031885" y="1556795"/>
                </a:lnTo>
                <a:lnTo>
                  <a:pt x="0" y="1556795"/>
                </a:lnTo>
                <a:lnTo>
                  <a:pt x="0" y="0"/>
                </a:lnTo>
                <a:close/>
              </a:path>
            </a:pathLst>
          </a:custGeom>
          <a:blipFill>
            <a:blip r:embed="rId7">
              <a:alphaModFix amt="44999"/>
            </a:blip>
            <a:stretch>
              <a:fillRect l="-9425" t="-240554" r="-21204" b="-319916"/>
            </a:stretch>
          </a:blipFill>
        </p:spPr>
        <p:txBody>
          <a:bodyPr/>
          <a:lstStyle/>
          <a:p>
            <a:endParaRPr lang="sl-SI"/>
          </a:p>
        </p:txBody>
      </p:sp>
      <p:sp>
        <p:nvSpPr>
          <p:cNvPr id="24" name="Freeform 24"/>
          <p:cNvSpPr/>
          <p:nvPr/>
        </p:nvSpPr>
        <p:spPr>
          <a:xfrm rot="-10800000">
            <a:off x="10427556" y="3314857"/>
            <a:ext cx="4675255" cy="1517223"/>
          </a:xfrm>
          <a:custGeom>
            <a:avLst/>
            <a:gdLst/>
            <a:ahLst/>
            <a:cxnLst/>
            <a:rect l="l" t="t" r="r" b="b"/>
            <a:pathLst>
              <a:path w="4675255" h="1517223">
                <a:moveTo>
                  <a:pt x="0" y="0"/>
                </a:moveTo>
                <a:lnTo>
                  <a:pt x="4675255" y="0"/>
                </a:lnTo>
                <a:lnTo>
                  <a:pt x="4675255" y="1517223"/>
                </a:lnTo>
                <a:lnTo>
                  <a:pt x="0" y="1517223"/>
                </a:lnTo>
                <a:lnTo>
                  <a:pt x="0" y="0"/>
                </a:lnTo>
                <a:close/>
              </a:path>
            </a:pathLst>
          </a:custGeom>
          <a:blipFill>
            <a:blip r:embed="rId7">
              <a:alphaModFix amt="44999"/>
            </a:blip>
            <a:stretch>
              <a:fillRect l="-9425" t="-124298" r="-21204" b="-170180"/>
            </a:stretch>
          </a:blipFill>
        </p:spPr>
        <p:txBody>
          <a:bodyPr/>
          <a:lstStyle/>
          <a:p>
            <a:endParaRPr lang="sl-SI"/>
          </a:p>
        </p:txBody>
      </p:sp>
      <p:sp>
        <p:nvSpPr>
          <p:cNvPr id="25" name="Freeform 25"/>
          <p:cNvSpPr/>
          <p:nvPr/>
        </p:nvSpPr>
        <p:spPr>
          <a:xfrm rot="-10800000">
            <a:off x="10427556" y="4903451"/>
            <a:ext cx="4675255" cy="1257542"/>
          </a:xfrm>
          <a:custGeom>
            <a:avLst/>
            <a:gdLst/>
            <a:ahLst/>
            <a:cxnLst/>
            <a:rect l="l" t="t" r="r" b="b"/>
            <a:pathLst>
              <a:path w="4675255" h="1257542">
                <a:moveTo>
                  <a:pt x="0" y="0"/>
                </a:moveTo>
                <a:lnTo>
                  <a:pt x="4675255" y="0"/>
                </a:lnTo>
                <a:lnTo>
                  <a:pt x="4675255" y="1257542"/>
                </a:lnTo>
                <a:lnTo>
                  <a:pt x="0" y="1257542"/>
                </a:lnTo>
                <a:lnTo>
                  <a:pt x="0" y="0"/>
                </a:lnTo>
                <a:close/>
              </a:path>
            </a:pathLst>
          </a:custGeom>
          <a:blipFill>
            <a:blip r:embed="rId7">
              <a:alphaModFix amt="77000"/>
            </a:blip>
            <a:stretch>
              <a:fillRect l="-9425" t="-166300" r="-21204" b="-209637"/>
            </a:stretch>
          </a:blipFill>
        </p:spPr>
        <p:txBody>
          <a:bodyPr/>
          <a:lstStyle/>
          <a:p>
            <a:endParaRPr lang="sl-SI"/>
          </a:p>
        </p:txBody>
      </p:sp>
      <p:sp>
        <p:nvSpPr>
          <p:cNvPr id="26" name="Freeform 26"/>
          <p:cNvSpPr/>
          <p:nvPr/>
        </p:nvSpPr>
        <p:spPr>
          <a:xfrm rot="-10800000">
            <a:off x="10427556" y="6232363"/>
            <a:ext cx="4675255" cy="1556794"/>
          </a:xfrm>
          <a:custGeom>
            <a:avLst/>
            <a:gdLst/>
            <a:ahLst/>
            <a:cxnLst/>
            <a:rect l="l" t="t" r="r" b="b"/>
            <a:pathLst>
              <a:path w="4675255" h="1556794">
                <a:moveTo>
                  <a:pt x="0" y="0"/>
                </a:moveTo>
                <a:lnTo>
                  <a:pt x="4675255" y="0"/>
                </a:lnTo>
                <a:lnTo>
                  <a:pt x="4675255" y="1556795"/>
                </a:lnTo>
                <a:lnTo>
                  <a:pt x="0" y="1556795"/>
                </a:lnTo>
                <a:lnTo>
                  <a:pt x="0" y="0"/>
                </a:lnTo>
                <a:close/>
              </a:path>
            </a:pathLst>
          </a:custGeom>
          <a:blipFill>
            <a:blip r:embed="rId7">
              <a:alphaModFix amt="44999"/>
            </a:blip>
            <a:stretch>
              <a:fillRect l="-9425" t="-119128" r="-21204" b="-165323"/>
            </a:stretch>
          </a:blipFill>
        </p:spPr>
        <p:txBody>
          <a:bodyPr/>
          <a:lstStyle/>
          <a:p>
            <a:endParaRPr lang="sl-SI"/>
          </a:p>
        </p:txBody>
      </p:sp>
      <p:grpSp>
        <p:nvGrpSpPr>
          <p:cNvPr id="27" name="Group 27"/>
          <p:cNvGrpSpPr/>
          <p:nvPr/>
        </p:nvGrpSpPr>
        <p:grpSpPr>
          <a:xfrm>
            <a:off x="11116555" y="8899230"/>
            <a:ext cx="5134411" cy="718140"/>
            <a:chOff x="0" y="0"/>
            <a:chExt cx="6845881" cy="957520"/>
          </a:xfrm>
        </p:grpSpPr>
        <p:sp>
          <p:nvSpPr>
            <p:cNvPr id="28" name="Freeform 28"/>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8"/>
              <a:stretch>
                <a:fillRect/>
              </a:stretch>
            </a:blipFill>
          </p:spPr>
          <p:txBody>
            <a:bodyPr/>
            <a:lstStyle/>
            <a:p>
              <a:endParaRPr lang="sl-SI"/>
            </a:p>
          </p:txBody>
        </p:sp>
        <p:sp>
          <p:nvSpPr>
            <p:cNvPr id="29" name="Freeform 29"/>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9"/>
              <a:stretch>
                <a:fillRect/>
              </a:stretch>
            </a:blipFill>
          </p:spPr>
          <p:txBody>
            <a:bodyPr/>
            <a:lstStyle/>
            <a:p>
              <a:endParaRPr lang="sl-SI"/>
            </a:p>
          </p:txBody>
        </p:sp>
      </p:grpSp>
      <p:sp>
        <p:nvSpPr>
          <p:cNvPr id="30" name="Freeform 30"/>
          <p:cNvSpPr/>
          <p:nvPr/>
        </p:nvSpPr>
        <p:spPr>
          <a:xfrm>
            <a:off x="2324719" y="8226793"/>
            <a:ext cx="3289566" cy="835656"/>
          </a:xfrm>
          <a:custGeom>
            <a:avLst/>
            <a:gdLst/>
            <a:ahLst/>
            <a:cxnLst/>
            <a:rect l="l" t="t" r="r" b="b"/>
            <a:pathLst>
              <a:path w="3289566" h="835656">
                <a:moveTo>
                  <a:pt x="0" y="0"/>
                </a:moveTo>
                <a:lnTo>
                  <a:pt x="3289566" y="0"/>
                </a:lnTo>
                <a:lnTo>
                  <a:pt x="3289566" y="835656"/>
                </a:lnTo>
                <a:lnTo>
                  <a:pt x="0" y="835656"/>
                </a:lnTo>
                <a:lnTo>
                  <a:pt x="0" y="0"/>
                </a:lnTo>
                <a:close/>
              </a:path>
            </a:pathLst>
          </a:custGeom>
          <a:blipFill>
            <a:blip r:embed="rId10"/>
            <a:stretch>
              <a:fillRect/>
            </a:stretch>
          </a:blipFill>
        </p:spPr>
        <p:txBody>
          <a:bodyPr/>
          <a:lstStyle/>
          <a:p>
            <a:endParaRPr lang="sl-SI"/>
          </a:p>
        </p:txBody>
      </p:sp>
      <p:sp>
        <p:nvSpPr>
          <p:cNvPr id="31" name="TextBox 31"/>
          <p:cNvSpPr txBox="1"/>
          <p:nvPr/>
        </p:nvSpPr>
        <p:spPr>
          <a:xfrm>
            <a:off x="2799995" y="2679762"/>
            <a:ext cx="3140194" cy="308799"/>
          </a:xfrm>
          <a:prstGeom prst="rect">
            <a:avLst/>
          </a:prstGeom>
        </p:spPr>
        <p:txBody>
          <a:bodyPr lIns="0" tIns="0" rIns="0" bIns="0" rtlCol="0" anchor="t">
            <a:spAutoFit/>
          </a:bodyPr>
          <a:lstStyle/>
          <a:p>
            <a:pPr algn="l">
              <a:lnSpc>
                <a:spcPts val="2360"/>
              </a:lnSpc>
              <a:spcBef>
                <a:spcPct val="0"/>
              </a:spcBef>
            </a:pPr>
            <a:r>
              <a:rPr lang="en-US" sz="1685" b="1">
                <a:solidFill>
                  <a:srgbClr val="32488C"/>
                </a:solidFill>
                <a:latin typeface="Poppins Bold"/>
                <a:ea typeface="Poppins Bold"/>
                <a:cs typeface="Poppins Bold"/>
                <a:sym typeface="Poppins Bold"/>
              </a:rPr>
              <a:t>UKREP</a:t>
            </a:r>
          </a:p>
        </p:txBody>
      </p:sp>
      <p:sp>
        <p:nvSpPr>
          <p:cNvPr id="32" name="TextBox 32"/>
          <p:cNvSpPr txBox="1"/>
          <p:nvPr/>
        </p:nvSpPr>
        <p:spPr>
          <a:xfrm>
            <a:off x="10865339" y="2679762"/>
            <a:ext cx="3738719" cy="308799"/>
          </a:xfrm>
          <a:prstGeom prst="rect">
            <a:avLst/>
          </a:prstGeom>
        </p:spPr>
        <p:txBody>
          <a:bodyPr lIns="0" tIns="0" rIns="0" bIns="0" rtlCol="0" anchor="t">
            <a:spAutoFit/>
          </a:bodyPr>
          <a:lstStyle/>
          <a:p>
            <a:pPr algn="l">
              <a:lnSpc>
                <a:spcPts val="2360"/>
              </a:lnSpc>
              <a:spcBef>
                <a:spcPct val="0"/>
              </a:spcBef>
            </a:pPr>
            <a:r>
              <a:rPr lang="en-US" sz="1685" b="1">
                <a:solidFill>
                  <a:srgbClr val="32488C"/>
                </a:solidFill>
                <a:latin typeface="Poppins Bold"/>
                <a:ea typeface="Poppins Bold"/>
                <a:cs typeface="Poppins Bold"/>
                <a:sym typeface="Poppins Bold"/>
              </a:rPr>
              <a:t>RAZPOLOŽLJIVA SREDSTVA (EUR)</a:t>
            </a:r>
          </a:p>
        </p:txBody>
      </p:sp>
      <p:sp>
        <p:nvSpPr>
          <p:cNvPr id="33" name="TextBox 33"/>
          <p:cNvSpPr txBox="1"/>
          <p:nvPr/>
        </p:nvSpPr>
        <p:spPr>
          <a:xfrm>
            <a:off x="6335702" y="120349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PREDMET SOFINANCIRANJA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sp>
        <p:nvSpPr>
          <p:cNvPr id="4" name="Freeform 4"/>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4"/>
            <a:stretch>
              <a:fillRect/>
            </a:stretch>
          </a:blipFill>
        </p:spPr>
        <p:txBody>
          <a:bodyPr/>
          <a:lstStyle/>
          <a:p>
            <a:endParaRPr lang="sl-SI"/>
          </a:p>
        </p:txBody>
      </p:sp>
      <p:sp>
        <p:nvSpPr>
          <p:cNvPr id="5" name="Freeform 5"/>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5"/>
            <a:stretch>
              <a:fillRect/>
            </a:stretch>
          </a:blipFill>
        </p:spPr>
        <p:txBody>
          <a:bodyPr/>
          <a:lstStyle/>
          <a:p>
            <a:endParaRPr lang="sl-SI"/>
          </a:p>
        </p:txBody>
      </p:sp>
      <p:sp>
        <p:nvSpPr>
          <p:cNvPr id="6" name="Freeform 6"/>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6"/>
            <a:stretch>
              <a:fillRect/>
            </a:stretch>
          </a:blipFill>
          <a:ln cap="sq">
            <a:noFill/>
            <a:prstDash val="solid"/>
            <a:miter/>
          </a:ln>
        </p:spPr>
        <p:txBody>
          <a:bodyPr/>
          <a:lstStyle/>
          <a:p>
            <a:endParaRPr lang="sl-SI"/>
          </a:p>
        </p:txBody>
      </p:sp>
      <p:sp>
        <p:nvSpPr>
          <p:cNvPr id="7" name="Freeform 7"/>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6"/>
            <a:stretch>
              <a:fillRect/>
            </a:stretch>
          </a:blipFill>
          <a:ln cap="sq">
            <a:noFill/>
            <a:prstDash val="solid"/>
            <a:miter/>
          </a:ln>
        </p:spPr>
        <p:txBody>
          <a:bodyPr/>
          <a:lstStyle/>
          <a:p>
            <a:endParaRPr lang="sl-SI"/>
          </a:p>
        </p:txBody>
      </p:sp>
      <p:sp>
        <p:nvSpPr>
          <p:cNvPr id="8" name="Freeform 8"/>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6"/>
            <a:stretch>
              <a:fillRect r="-26500"/>
            </a:stretch>
          </a:blipFill>
          <a:ln cap="sq">
            <a:noFill/>
            <a:prstDash val="solid"/>
            <a:miter/>
          </a:ln>
        </p:spPr>
        <p:txBody>
          <a:bodyPr/>
          <a:lstStyle/>
          <a:p>
            <a:endParaRPr lang="sl-SI"/>
          </a:p>
        </p:txBody>
      </p:sp>
      <p:grpSp>
        <p:nvGrpSpPr>
          <p:cNvPr id="9" name="Group 9"/>
          <p:cNvGrpSpPr/>
          <p:nvPr/>
        </p:nvGrpSpPr>
        <p:grpSpPr>
          <a:xfrm>
            <a:off x="11116555" y="8899230"/>
            <a:ext cx="5134411" cy="718140"/>
            <a:chOff x="0" y="0"/>
            <a:chExt cx="6845881" cy="957520"/>
          </a:xfrm>
        </p:grpSpPr>
        <p:sp>
          <p:nvSpPr>
            <p:cNvPr id="10" name="Freeform 10"/>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7"/>
              <a:stretch>
                <a:fillRect/>
              </a:stretch>
            </a:blipFill>
          </p:spPr>
          <p:txBody>
            <a:bodyPr/>
            <a:lstStyle/>
            <a:p>
              <a:endParaRPr lang="sl-SI"/>
            </a:p>
          </p:txBody>
        </p:sp>
        <p:sp>
          <p:nvSpPr>
            <p:cNvPr id="11" name="Freeform 11"/>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8"/>
              <a:stretch>
                <a:fillRect/>
              </a:stretch>
            </a:blipFill>
          </p:spPr>
          <p:txBody>
            <a:bodyPr/>
            <a:lstStyle/>
            <a:p>
              <a:endParaRPr lang="sl-SI"/>
            </a:p>
          </p:txBody>
        </p:sp>
      </p:grpSp>
      <p:sp>
        <p:nvSpPr>
          <p:cNvPr id="12" name="Freeform 12"/>
          <p:cNvSpPr/>
          <p:nvPr/>
        </p:nvSpPr>
        <p:spPr>
          <a:xfrm rot="-5400000">
            <a:off x="1616521" y="4283199"/>
            <a:ext cx="1711216" cy="1720601"/>
          </a:xfrm>
          <a:custGeom>
            <a:avLst/>
            <a:gdLst/>
            <a:ahLst/>
            <a:cxnLst/>
            <a:rect l="l" t="t" r="r" b="b"/>
            <a:pathLst>
              <a:path w="1711216" h="1720601">
                <a:moveTo>
                  <a:pt x="0" y="0"/>
                </a:moveTo>
                <a:lnTo>
                  <a:pt x="1711217" y="0"/>
                </a:lnTo>
                <a:lnTo>
                  <a:pt x="1711217" y="1720602"/>
                </a:lnTo>
                <a:lnTo>
                  <a:pt x="0" y="1720602"/>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sl-SI"/>
          </a:p>
        </p:txBody>
      </p:sp>
      <p:sp>
        <p:nvSpPr>
          <p:cNvPr id="13" name="Freeform 13"/>
          <p:cNvSpPr/>
          <p:nvPr/>
        </p:nvSpPr>
        <p:spPr>
          <a:xfrm rot="-5400000">
            <a:off x="1617803" y="2149464"/>
            <a:ext cx="1711216" cy="1720601"/>
          </a:xfrm>
          <a:custGeom>
            <a:avLst/>
            <a:gdLst/>
            <a:ahLst/>
            <a:cxnLst/>
            <a:rect l="l" t="t" r="r" b="b"/>
            <a:pathLst>
              <a:path w="1711216" h="1720601">
                <a:moveTo>
                  <a:pt x="0" y="0"/>
                </a:moveTo>
                <a:lnTo>
                  <a:pt x="1711217" y="0"/>
                </a:lnTo>
                <a:lnTo>
                  <a:pt x="1711217" y="1720601"/>
                </a:lnTo>
                <a:lnTo>
                  <a:pt x="0" y="1720601"/>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sl-SI"/>
          </a:p>
        </p:txBody>
      </p:sp>
      <p:sp>
        <p:nvSpPr>
          <p:cNvPr id="14" name="Freeform 14"/>
          <p:cNvSpPr/>
          <p:nvPr/>
        </p:nvSpPr>
        <p:spPr>
          <a:xfrm rot="-5400000">
            <a:off x="1616521" y="6697538"/>
            <a:ext cx="1711216" cy="1720601"/>
          </a:xfrm>
          <a:custGeom>
            <a:avLst/>
            <a:gdLst/>
            <a:ahLst/>
            <a:cxnLst/>
            <a:rect l="l" t="t" r="r" b="b"/>
            <a:pathLst>
              <a:path w="1711216" h="1720601">
                <a:moveTo>
                  <a:pt x="0" y="0"/>
                </a:moveTo>
                <a:lnTo>
                  <a:pt x="1711217" y="0"/>
                </a:lnTo>
                <a:lnTo>
                  <a:pt x="1711217" y="1720602"/>
                </a:lnTo>
                <a:lnTo>
                  <a:pt x="0" y="1720602"/>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sl-SI"/>
          </a:p>
        </p:txBody>
      </p:sp>
      <p:sp>
        <p:nvSpPr>
          <p:cNvPr id="15" name="TextBox 15"/>
          <p:cNvSpPr txBox="1"/>
          <p:nvPr/>
        </p:nvSpPr>
        <p:spPr>
          <a:xfrm>
            <a:off x="2081134" y="2240117"/>
            <a:ext cx="1098741" cy="291008"/>
          </a:xfrm>
          <a:prstGeom prst="rect">
            <a:avLst/>
          </a:prstGeom>
        </p:spPr>
        <p:txBody>
          <a:bodyPr lIns="0" tIns="0" rIns="0" bIns="0" rtlCol="0" anchor="t">
            <a:spAutoFit/>
          </a:bodyPr>
          <a:lstStyle/>
          <a:p>
            <a:pPr algn="l">
              <a:lnSpc>
                <a:spcPts val="2224"/>
              </a:lnSpc>
            </a:pPr>
            <a:r>
              <a:rPr lang="en-US" sz="1589" b="1" spc="1">
                <a:solidFill>
                  <a:srgbClr val="000000"/>
                </a:solidFill>
                <a:latin typeface="Calibri (MS) Bold"/>
                <a:ea typeface="Calibri (MS) Bold"/>
                <a:cs typeface="Calibri (MS) Bold"/>
                <a:sym typeface="Calibri (MS) Bold"/>
              </a:rPr>
              <a:t>POTREBE</a:t>
            </a:r>
          </a:p>
        </p:txBody>
      </p:sp>
      <p:sp>
        <p:nvSpPr>
          <p:cNvPr id="16" name="TextBox 16"/>
          <p:cNvSpPr txBox="1"/>
          <p:nvPr/>
        </p:nvSpPr>
        <p:spPr>
          <a:xfrm>
            <a:off x="2184678" y="4441721"/>
            <a:ext cx="995196" cy="291008"/>
          </a:xfrm>
          <a:prstGeom prst="rect">
            <a:avLst/>
          </a:prstGeom>
        </p:spPr>
        <p:txBody>
          <a:bodyPr lIns="0" tIns="0" rIns="0" bIns="0" rtlCol="0" anchor="t">
            <a:spAutoFit/>
          </a:bodyPr>
          <a:lstStyle/>
          <a:p>
            <a:pPr algn="l">
              <a:lnSpc>
                <a:spcPts val="2224"/>
              </a:lnSpc>
            </a:pPr>
            <a:r>
              <a:rPr lang="en-US" sz="1589" b="1" spc="1">
                <a:solidFill>
                  <a:srgbClr val="000000"/>
                </a:solidFill>
                <a:latin typeface="Calibri (MS) Bold"/>
                <a:ea typeface="Calibri (MS) Bold"/>
                <a:cs typeface="Calibri (MS) Bold"/>
                <a:sym typeface="Calibri (MS) Bold"/>
              </a:rPr>
              <a:t>UKREP</a:t>
            </a:r>
          </a:p>
        </p:txBody>
      </p:sp>
      <p:sp>
        <p:nvSpPr>
          <p:cNvPr id="17" name="TextBox 17"/>
          <p:cNvSpPr txBox="1"/>
          <p:nvPr/>
        </p:nvSpPr>
        <p:spPr>
          <a:xfrm>
            <a:off x="2038869" y="6789683"/>
            <a:ext cx="1183269" cy="291008"/>
          </a:xfrm>
          <a:prstGeom prst="rect">
            <a:avLst/>
          </a:prstGeom>
        </p:spPr>
        <p:txBody>
          <a:bodyPr lIns="0" tIns="0" rIns="0" bIns="0" rtlCol="0" anchor="t">
            <a:spAutoFit/>
          </a:bodyPr>
          <a:lstStyle/>
          <a:p>
            <a:pPr algn="l">
              <a:lnSpc>
                <a:spcPts val="2224"/>
              </a:lnSpc>
            </a:pPr>
            <a:r>
              <a:rPr lang="en-US" sz="1589" b="1" spc="1">
                <a:solidFill>
                  <a:srgbClr val="000000"/>
                </a:solidFill>
                <a:latin typeface="Calibri (MS) Bold"/>
                <a:ea typeface="Calibri (MS) Bold"/>
                <a:cs typeface="Calibri (MS) Bold"/>
                <a:sym typeface="Calibri (MS) Bold"/>
              </a:rPr>
              <a:t>KAZALNIKI</a:t>
            </a:r>
          </a:p>
        </p:txBody>
      </p:sp>
      <p:sp>
        <p:nvSpPr>
          <p:cNvPr id="18" name="TextBox 18"/>
          <p:cNvSpPr txBox="1"/>
          <p:nvPr/>
        </p:nvSpPr>
        <p:spPr>
          <a:xfrm>
            <a:off x="4151619" y="4665974"/>
            <a:ext cx="7005289" cy="1201855"/>
          </a:xfrm>
          <a:prstGeom prst="rect">
            <a:avLst/>
          </a:prstGeom>
        </p:spPr>
        <p:txBody>
          <a:bodyPr lIns="0" tIns="0" rIns="0" bIns="0" rtlCol="0" anchor="t">
            <a:spAutoFit/>
          </a:bodyPr>
          <a:lstStyle/>
          <a:p>
            <a:pPr algn="l">
              <a:lnSpc>
                <a:spcPts val="1889"/>
              </a:lnSpc>
            </a:pPr>
            <a:r>
              <a:rPr lang="en-US" sz="1727" b="1">
                <a:solidFill>
                  <a:srgbClr val="32488C"/>
                </a:solidFill>
                <a:latin typeface="Poppins Bold"/>
                <a:ea typeface="Poppins Bold"/>
                <a:cs typeface="Poppins Bold"/>
                <a:sym typeface="Poppins Bold"/>
              </a:rPr>
              <a:t>UKREP 2: </a:t>
            </a:r>
          </a:p>
          <a:p>
            <a:pPr algn="l">
              <a:lnSpc>
                <a:spcPts val="1889"/>
              </a:lnSpc>
            </a:pPr>
            <a:r>
              <a:rPr lang="en-US" sz="1727" b="1">
                <a:solidFill>
                  <a:srgbClr val="32488C"/>
                </a:solidFill>
                <a:latin typeface="Poppins Bold"/>
                <a:ea typeface="Poppins Bold"/>
                <a:cs typeface="Poppins Bold"/>
                <a:sym typeface="Poppins Bold"/>
              </a:rPr>
              <a:t>Krepitev povezovanja in razvoja območja LAS skozi razvoj storitev v podporo ohranjanju kulturne dediščine na podeželju in v urbanih središčih z razvojem dejavnosti za prosti čas, turizem in kulturo</a:t>
            </a:r>
          </a:p>
        </p:txBody>
      </p:sp>
      <p:sp>
        <p:nvSpPr>
          <p:cNvPr id="19" name="TextBox 19"/>
          <p:cNvSpPr txBox="1"/>
          <p:nvPr/>
        </p:nvSpPr>
        <p:spPr>
          <a:xfrm>
            <a:off x="4028175" y="2287785"/>
            <a:ext cx="7005289" cy="1552372"/>
          </a:xfrm>
          <a:prstGeom prst="rect">
            <a:avLst/>
          </a:prstGeom>
        </p:spPr>
        <p:txBody>
          <a:bodyPr lIns="0" tIns="0" rIns="0" bIns="0" rtlCol="0" anchor="t">
            <a:spAutoFit/>
          </a:bodyPr>
          <a:lstStyle/>
          <a:p>
            <a:pPr marL="302259" lvl="1" indent="-151129" algn="l">
              <a:lnSpc>
                <a:spcPts val="1531"/>
              </a:lnSpc>
              <a:buFont typeface="Arial"/>
              <a:buChar char="•"/>
            </a:pPr>
            <a:r>
              <a:rPr lang="en-US" sz="1399">
                <a:solidFill>
                  <a:srgbClr val="000000"/>
                </a:solidFill>
                <a:latin typeface="Poppins"/>
                <a:ea typeface="Poppins"/>
                <a:cs typeface="Poppins"/>
                <a:sym typeface="Poppins"/>
              </a:rPr>
              <a:t>Spodbujanje trajnostnega turizma </a:t>
            </a:r>
          </a:p>
          <a:p>
            <a:pPr marL="302259" lvl="1" indent="-151129" algn="l">
              <a:lnSpc>
                <a:spcPts val="1531"/>
              </a:lnSpc>
              <a:buFont typeface="Arial"/>
              <a:buChar char="•"/>
            </a:pPr>
            <a:r>
              <a:rPr lang="en-US" sz="1399">
                <a:solidFill>
                  <a:srgbClr val="000000"/>
                </a:solidFill>
                <a:latin typeface="Poppins"/>
                <a:ea typeface="Poppins"/>
                <a:cs typeface="Poppins"/>
                <a:sym typeface="Poppins"/>
              </a:rPr>
              <a:t>Skrb za okolje ter krepitev trajnostnih pristopov in zelenih rešitev na vseh področjih dela in življenja območja</a:t>
            </a:r>
          </a:p>
          <a:p>
            <a:pPr marL="302259" lvl="1" indent="-151129" algn="l">
              <a:lnSpc>
                <a:spcPts val="1531"/>
              </a:lnSpc>
              <a:buFont typeface="Arial"/>
              <a:buChar char="•"/>
            </a:pPr>
            <a:r>
              <a:rPr lang="en-US" sz="1399">
                <a:solidFill>
                  <a:srgbClr val="000000"/>
                </a:solidFill>
                <a:latin typeface="Poppins"/>
                <a:ea typeface="Poppins"/>
                <a:cs typeface="Poppins"/>
                <a:sym typeface="Poppins"/>
              </a:rPr>
              <a:t>Varovanje biotske pestrosti ter varovanje kulturne in naravne dediščine Spodbujanje trajnostnega in zelenega razvoja podeželja </a:t>
            </a:r>
          </a:p>
          <a:p>
            <a:pPr marL="302259" lvl="1" indent="-151129" algn="l">
              <a:lnSpc>
                <a:spcPts val="1531"/>
              </a:lnSpc>
              <a:buFont typeface="Arial"/>
              <a:buChar char="•"/>
            </a:pPr>
            <a:r>
              <a:rPr lang="en-US" sz="1399">
                <a:solidFill>
                  <a:srgbClr val="000000"/>
                </a:solidFill>
                <a:latin typeface="Poppins"/>
                <a:ea typeface="Poppins"/>
                <a:cs typeface="Poppins"/>
                <a:sym typeface="Poppins"/>
              </a:rPr>
              <a:t>Krepitev medgeneracijskega sodelovanja in predaje znanj ter vzpostavljanje</a:t>
            </a:r>
          </a:p>
          <a:p>
            <a:pPr marL="302259" lvl="1" indent="-151129" algn="l">
              <a:lnSpc>
                <a:spcPts val="1531"/>
              </a:lnSpc>
              <a:buFont typeface="Arial"/>
              <a:buChar char="•"/>
            </a:pPr>
            <a:r>
              <a:rPr lang="en-US" sz="1399">
                <a:solidFill>
                  <a:srgbClr val="000000"/>
                </a:solidFill>
                <a:latin typeface="Poppins"/>
                <a:ea typeface="Poppins"/>
                <a:cs typeface="Poppins"/>
                <a:sym typeface="Poppins"/>
              </a:rPr>
              <a:t>Sodelovanja med različnimi deležniki znotraj LAS in širše</a:t>
            </a:r>
          </a:p>
        </p:txBody>
      </p:sp>
      <p:sp>
        <p:nvSpPr>
          <p:cNvPr id="20" name="TextBox 20"/>
          <p:cNvSpPr txBox="1"/>
          <p:nvPr/>
        </p:nvSpPr>
        <p:spPr>
          <a:xfrm>
            <a:off x="4028175" y="7011742"/>
            <a:ext cx="7005289" cy="1062695"/>
          </a:xfrm>
          <a:prstGeom prst="rect">
            <a:avLst/>
          </a:prstGeom>
        </p:spPr>
        <p:txBody>
          <a:bodyPr lIns="0" tIns="0" rIns="0" bIns="0" rtlCol="0" anchor="t">
            <a:spAutoFit/>
          </a:bodyPr>
          <a:lstStyle/>
          <a:p>
            <a:pPr marL="331506" lvl="1" indent="-165753" algn="l">
              <a:lnSpc>
                <a:spcPts val="1679"/>
              </a:lnSpc>
              <a:buFont typeface="Arial"/>
              <a:buChar char="•"/>
            </a:pPr>
            <a:r>
              <a:rPr lang="en-US" sz="1535">
                <a:solidFill>
                  <a:srgbClr val="000000"/>
                </a:solidFill>
                <a:latin typeface="Poppins"/>
                <a:ea typeface="Poppins"/>
                <a:cs typeface="Poppins"/>
                <a:sym typeface="Poppins"/>
              </a:rPr>
              <a:t>Število podprtih lokalnih turističnih prireditev/produktov/storitev/programov/modelov/publikacij</a:t>
            </a:r>
          </a:p>
          <a:p>
            <a:pPr marL="331506" lvl="1" indent="-165753" algn="l">
              <a:lnSpc>
                <a:spcPts val="1679"/>
              </a:lnSpc>
              <a:buFont typeface="Arial"/>
              <a:buChar char="•"/>
            </a:pPr>
            <a:r>
              <a:rPr lang="en-US" sz="1535">
                <a:solidFill>
                  <a:srgbClr val="000000"/>
                </a:solidFill>
                <a:latin typeface="Poppins"/>
                <a:ea typeface="Poppins"/>
                <a:cs typeface="Poppins"/>
                <a:sym typeface="Poppins"/>
              </a:rPr>
              <a:t>Število podprtih dejavnosti/dogodkov/produktov/objektov, ki so namenjeni varovanju naravne in kulturne dediščine</a:t>
            </a:r>
          </a:p>
          <a:p>
            <a:pPr marL="331506" lvl="1" indent="-165753" algn="l">
              <a:lnSpc>
                <a:spcPts val="1679"/>
              </a:lnSpc>
              <a:buFont typeface="Arial"/>
              <a:buChar char="•"/>
            </a:pPr>
            <a:r>
              <a:rPr lang="en-US" sz="1535">
                <a:solidFill>
                  <a:srgbClr val="000000"/>
                </a:solidFill>
                <a:latin typeface="Poppins"/>
                <a:ea typeface="Poppins"/>
                <a:cs typeface="Poppins"/>
                <a:sym typeface="Poppins"/>
              </a:rPr>
              <a:t>Površina prenovljenih/obnovljenih javnih površin za skupno uporabo</a:t>
            </a:r>
          </a:p>
        </p:txBody>
      </p:sp>
      <p:grpSp>
        <p:nvGrpSpPr>
          <p:cNvPr id="21" name="Group 21"/>
          <p:cNvGrpSpPr/>
          <p:nvPr/>
        </p:nvGrpSpPr>
        <p:grpSpPr>
          <a:xfrm>
            <a:off x="12194480" y="2783632"/>
            <a:ext cx="4444570" cy="5387212"/>
            <a:chOff x="0" y="0"/>
            <a:chExt cx="1818398" cy="2204060"/>
          </a:xfrm>
        </p:grpSpPr>
        <p:sp>
          <p:nvSpPr>
            <p:cNvPr id="22" name="Freeform 22"/>
            <p:cNvSpPr/>
            <p:nvPr/>
          </p:nvSpPr>
          <p:spPr>
            <a:xfrm>
              <a:off x="0" y="0"/>
              <a:ext cx="1818398" cy="2204060"/>
            </a:xfrm>
            <a:custGeom>
              <a:avLst/>
              <a:gdLst/>
              <a:ahLst/>
              <a:cxnLst/>
              <a:rect l="l" t="t" r="r" b="b"/>
              <a:pathLst>
                <a:path w="1818398" h="2204060">
                  <a:moveTo>
                    <a:pt x="64450" y="0"/>
                  </a:moveTo>
                  <a:lnTo>
                    <a:pt x="1753949" y="0"/>
                  </a:lnTo>
                  <a:cubicBezTo>
                    <a:pt x="1771042" y="0"/>
                    <a:pt x="1787435" y="6790"/>
                    <a:pt x="1799521" y="18877"/>
                  </a:cubicBezTo>
                  <a:cubicBezTo>
                    <a:pt x="1811608" y="30964"/>
                    <a:pt x="1818398" y="47357"/>
                    <a:pt x="1818398" y="64450"/>
                  </a:cubicBezTo>
                  <a:lnTo>
                    <a:pt x="1818398" y="2139610"/>
                  </a:lnTo>
                  <a:cubicBezTo>
                    <a:pt x="1818398" y="2156703"/>
                    <a:pt x="1811608" y="2173096"/>
                    <a:pt x="1799521" y="2185183"/>
                  </a:cubicBezTo>
                  <a:cubicBezTo>
                    <a:pt x="1787435" y="2197269"/>
                    <a:pt x="1771042" y="2204060"/>
                    <a:pt x="1753949" y="2204060"/>
                  </a:cubicBezTo>
                  <a:lnTo>
                    <a:pt x="64450" y="2204060"/>
                  </a:lnTo>
                  <a:cubicBezTo>
                    <a:pt x="47357" y="2204060"/>
                    <a:pt x="30964" y="2197269"/>
                    <a:pt x="18877" y="2185183"/>
                  </a:cubicBezTo>
                  <a:cubicBezTo>
                    <a:pt x="6790" y="2173096"/>
                    <a:pt x="0" y="2156703"/>
                    <a:pt x="0" y="2139610"/>
                  </a:cubicBezTo>
                  <a:lnTo>
                    <a:pt x="0" y="64450"/>
                  </a:lnTo>
                  <a:cubicBezTo>
                    <a:pt x="0" y="47357"/>
                    <a:pt x="6790" y="30964"/>
                    <a:pt x="18877" y="18877"/>
                  </a:cubicBezTo>
                  <a:cubicBezTo>
                    <a:pt x="30964" y="6790"/>
                    <a:pt x="47357" y="0"/>
                    <a:pt x="64450" y="0"/>
                  </a:cubicBezTo>
                  <a:close/>
                </a:path>
              </a:pathLst>
            </a:custGeom>
            <a:gradFill rotWithShape="1">
              <a:gsLst>
                <a:gs pos="0">
                  <a:srgbClr val="CDFFD8">
                    <a:alpha val="70000"/>
                  </a:srgbClr>
                </a:gs>
                <a:gs pos="100000">
                  <a:srgbClr val="94B9FF">
                    <a:alpha val="70000"/>
                  </a:srgbClr>
                </a:gs>
              </a:gsLst>
              <a:lin ang="0"/>
            </a:gradFill>
          </p:spPr>
          <p:txBody>
            <a:bodyPr/>
            <a:lstStyle/>
            <a:p>
              <a:endParaRPr lang="sl-SI"/>
            </a:p>
          </p:txBody>
        </p:sp>
        <p:sp>
          <p:nvSpPr>
            <p:cNvPr id="23" name="TextBox 23"/>
            <p:cNvSpPr txBox="1"/>
            <p:nvPr/>
          </p:nvSpPr>
          <p:spPr>
            <a:xfrm>
              <a:off x="0" y="-28575"/>
              <a:ext cx="1818398" cy="2232635"/>
            </a:xfrm>
            <a:prstGeom prst="rect">
              <a:avLst/>
            </a:prstGeom>
          </p:spPr>
          <p:txBody>
            <a:bodyPr lIns="34077" tIns="34077" rIns="34077" bIns="34077" rtlCol="0" anchor="ctr"/>
            <a:lstStyle/>
            <a:p>
              <a:pPr algn="ctr">
                <a:lnSpc>
                  <a:spcPts val="1784"/>
                </a:lnSpc>
                <a:spcBef>
                  <a:spcPct val="0"/>
                </a:spcBef>
              </a:pPr>
              <a:endParaRPr/>
            </a:p>
          </p:txBody>
        </p:sp>
      </p:grpSp>
      <p:sp>
        <p:nvSpPr>
          <p:cNvPr id="24" name="TextBox 24"/>
          <p:cNvSpPr txBox="1"/>
          <p:nvPr/>
        </p:nvSpPr>
        <p:spPr>
          <a:xfrm>
            <a:off x="12490408" y="3030633"/>
            <a:ext cx="3707232" cy="4805680"/>
          </a:xfrm>
          <a:prstGeom prst="rect">
            <a:avLst/>
          </a:prstGeom>
        </p:spPr>
        <p:txBody>
          <a:bodyPr lIns="0" tIns="0" rIns="0" bIns="0" rtlCol="0" anchor="t">
            <a:spAutoFit/>
          </a:bodyPr>
          <a:lstStyle/>
          <a:p>
            <a:pPr algn="l">
              <a:lnSpc>
                <a:spcPts val="1819"/>
              </a:lnSpc>
              <a:spcBef>
                <a:spcPct val="0"/>
              </a:spcBef>
            </a:pPr>
            <a:r>
              <a:rPr lang="en-US" sz="1299">
                <a:solidFill>
                  <a:srgbClr val="000000"/>
                </a:solidFill>
                <a:latin typeface="Poppins"/>
                <a:ea typeface="Poppins"/>
                <a:cs typeface="Poppins"/>
                <a:sym typeface="Poppins"/>
              </a:rPr>
              <a:t>V okviru ukrepa se pričakujejo projekti, </a:t>
            </a:r>
          </a:p>
          <a:p>
            <a:pPr algn="l">
              <a:lnSpc>
                <a:spcPts val="1819"/>
              </a:lnSpc>
              <a:spcBef>
                <a:spcPct val="0"/>
              </a:spcBef>
            </a:pPr>
            <a:r>
              <a:rPr lang="en-US" sz="1299">
                <a:solidFill>
                  <a:srgbClr val="000000"/>
                </a:solidFill>
                <a:latin typeface="Poppins"/>
                <a:ea typeface="Poppins"/>
                <a:cs typeface="Poppins"/>
                <a:sym typeface="Poppins"/>
              </a:rPr>
              <a:t>ki bodo:</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inovativni razvoj ali nadgradnjo že razvitih in prepoznanih storitev na podeželju in v urbanih središčih;</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razvoj turizma (doživljajskega, trajnostnega, kulturnega, verskega, rekreacijskega …);</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medgeneracijsko sodelovanje za prenos in ohranjanje kulturne dediščine;</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sodelovanje in povezovanje različnih akterjev v lokalnem okolju;</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razvoj novih inovativnih produktov/dejavnosti/storitev/programov/modelov v podporo ohranjanju kulturne dediščine na podeželju z razvojem dejavnosti za prosti čas, turizem in kulturo.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sp>
        <p:nvSpPr>
          <p:cNvPr id="4" name="Freeform 4"/>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4"/>
            <a:stretch>
              <a:fillRect/>
            </a:stretch>
          </a:blipFill>
        </p:spPr>
        <p:txBody>
          <a:bodyPr/>
          <a:lstStyle/>
          <a:p>
            <a:endParaRPr lang="sl-SI"/>
          </a:p>
        </p:txBody>
      </p:sp>
      <p:sp>
        <p:nvSpPr>
          <p:cNvPr id="5" name="Freeform 5"/>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5"/>
            <a:stretch>
              <a:fillRect/>
            </a:stretch>
          </a:blipFill>
        </p:spPr>
        <p:txBody>
          <a:bodyPr/>
          <a:lstStyle/>
          <a:p>
            <a:endParaRPr lang="sl-SI"/>
          </a:p>
        </p:txBody>
      </p:sp>
      <p:sp>
        <p:nvSpPr>
          <p:cNvPr id="6" name="Freeform 6"/>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6"/>
            <a:stretch>
              <a:fillRect/>
            </a:stretch>
          </a:blipFill>
          <a:ln cap="sq">
            <a:noFill/>
            <a:prstDash val="solid"/>
            <a:miter/>
          </a:ln>
        </p:spPr>
        <p:txBody>
          <a:bodyPr/>
          <a:lstStyle/>
          <a:p>
            <a:endParaRPr lang="sl-SI"/>
          </a:p>
        </p:txBody>
      </p:sp>
      <p:sp>
        <p:nvSpPr>
          <p:cNvPr id="7" name="Freeform 7"/>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6"/>
            <a:stretch>
              <a:fillRect/>
            </a:stretch>
          </a:blipFill>
          <a:ln cap="sq">
            <a:noFill/>
            <a:prstDash val="solid"/>
            <a:miter/>
          </a:ln>
        </p:spPr>
        <p:txBody>
          <a:bodyPr/>
          <a:lstStyle/>
          <a:p>
            <a:endParaRPr lang="sl-SI"/>
          </a:p>
        </p:txBody>
      </p:sp>
      <p:sp>
        <p:nvSpPr>
          <p:cNvPr id="8" name="Freeform 8"/>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6"/>
            <a:stretch>
              <a:fillRect r="-26500"/>
            </a:stretch>
          </a:blipFill>
          <a:ln cap="sq">
            <a:noFill/>
            <a:prstDash val="solid"/>
            <a:miter/>
          </a:ln>
        </p:spPr>
        <p:txBody>
          <a:bodyPr/>
          <a:lstStyle/>
          <a:p>
            <a:endParaRPr lang="sl-SI"/>
          </a:p>
        </p:txBody>
      </p:sp>
      <p:grpSp>
        <p:nvGrpSpPr>
          <p:cNvPr id="9" name="Group 9"/>
          <p:cNvGrpSpPr/>
          <p:nvPr/>
        </p:nvGrpSpPr>
        <p:grpSpPr>
          <a:xfrm>
            <a:off x="11116555" y="8899230"/>
            <a:ext cx="5134411" cy="718140"/>
            <a:chOff x="0" y="0"/>
            <a:chExt cx="6845881" cy="957520"/>
          </a:xfrm>
        </p:grpSpPr>
        <p:sp>
          <p:nvSpPr>
            <p:cNvPr id="10" name="Freeform 10"/>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7"/>
              <a:stretch>
                <a:fillRect/>
              </a:stretch>
            </a:blipFill>
          </p:spPr>
          <p:txBody>
            <a:bodyPr/>
            <a:lstStyle/>
            <a:p>
              <a:endParaRPr lang="sl-SI"/>
            </a:p>
          </p:txBody>
        </p:sp>
        <p:sp>
          <p:nvSpPr>
            <p:cNvPr id="11" name="Freeform 11"/>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8"/>
              <a:stretch>
                <a:fillRect/>
              </a:stretch>
            </a:blipFill>
          </p:spPr>
          <p:txBody>
            <a:bodyPr/>
            <a:lstStyle/>
            <a:p>
              <a:endParaRPr lang="sl-SI"/>
            </a:p>
          </p:txBody>
        </p:sp>
      </p:grpSp>
      <p:sp>
        <p:nvSpPr>
          <p:cNvPr id="12" name="TextBox 12"/>
          <p:cNvSpPr txBox="1"/>
          <p:nvPr/>
        </p:nvSpPr>
        <p:spPr>
          <a:xfrm>
            <a:off x="4107056" y="5018974"/>
            <a:ext cx="7014741" cy="965544"/>
          </a:xfrm>
          <a:prstGeom prst="rect">
            <a:avLst/>
          </a:prstGeom>
        </p:spPr>
        <p:txBody>
          <a:bodyPr lIns="0" tIns="0" rIns="0" bIns="0" rtlCol="0" anchor="t">
            <a:spAutoFit/>
          </a:bodyPr>
          <a:lstStyle/>
          <a:p>
            <a:pPr algn="l">
              <a:lnSpc>
                <a:spcPts val="1892"/>
              </a:lnSpc>
            </a:pPr>
            <a:r>
              <a:rPr lang="en-US" sz="1729" b="1">
                <a:solidFill>
                  <a:srgbClr val="32488C"/>
                </a:solidFill>
                <a:latin typeface="Poppins Bold"/>
                <a:ea typeface="Poppins Bold"/>
                <a:cs typeface="Poppins Bold"/>
                <a:sym typeface="Poppins Bold"/>
              </a:rPr>
              <a:t>UKREP 3: </a:t>
            </a:r>
          </a:p>
          <a:p>
            <a:pPr algn="l">
              <a:lnSpc>
                <a:spcPts val="1892"/>
              </a:lnSpc>
            </a:pPr>
            <a:r>
              <a:rPr lang="en-US" sz="1729" b="1">
                <a:solidFill>
                  <a:srgbClr val="32488C"/>
                </a:solidFill>
                <a:latin typeface="Poppins Bold"/>
                <a:ea typeface="Poppins Bold"/>
                <a:cs typeface="Poppins Bold"/>
                <a:sym typeface="Poppins Bold"/>
              </a:rPr>
              <a:t>Krepitev povezovanja območja skozi ozaveščanje o varovanju okolja, ohranjanja naravne dediščine in pomenu lokalne samooskrbe</a:t>
            </a:r>
          </a:p>
        </p:txBody>
      </p:sp>
      <p:sp>
        <p:nvSpPr>
          <p:cNvPr id="13" name="TextBox 13"/>
          <p:cNvSpPr txBox="1"/>
          <p:nvPr/>
        </p:nvSpPr>
        <p:spPr>
          <a:xfrm>
            <a:off x="4028175" y="2234446"/>
            <a:ext cx="7272751" cy="1933372"/>
          </a:xfrm>
          <a:prstGeom prst="rect">
            <a:avLst/>
          </a:prstGeom>
        </p:spPr>
        <p:txBody>
          <a:bodyPr lIns="0" tIns="0" rIns="0" bIns="0" rtlCol="0" anchor="t">
            <a:spAutoFit/>
          </a:bodyPr>
          <a:lstStyle/>
          <a:p>
            <a:pPr marL="302261" lvl="1" indent="-151130" algn="l">
              <a:lnSpc>
                <a:spcPts val="1531"/>
              </a:lnSpc>
              <a:buFont typeface="Arial"/>
              <a:buChar char="•"/>
            </a:pPr>
            <a:r>
              <a:rPr lang="en-US" sz="1400">
                <a:solidFill>
                  <a:srgbClr val="000000"/>
                </a:solidFill>
                <a:latin typeface="Poppins"/>
                <a:ea typeface="Poppins"/>
                <a:cs typeface="Poppins"/>
                <a:sym typeface="Poppins"/>
              </a:rPr>
              <a:t>Spodbujanje krepitve samooskrbe na območju LAS in spodbujanje kratkih dobavnih verig ter zagotavljanja kakovostne hrane</a:t>
            </a:r>
          </a:p>
          <a:p>
            <a:pPr marL="302261" lvl="1" indent="-151130" algn="l">
              <a:lnSpc>
                <a:spcPts val="1531"/>
              </a:lnSpc>
              <a:buFont typeface="Arial"/>
              <a:buChar char="•"/>
            </a:pPr>
            <a:r>
              <a:rPr lang="en-US" sz="1400">
                <a:solidFill>
                  <a:srgbClr val="000000"/>
                </a:solidFill>
                <a:latin typeface="Poppins"/>
                <a:ea typeface="Poppins"/>
                <a:cs typeface="Poppins"/>
                <a:sym typeface="Poppins"/>
              </a:rPr>
              <a:t>Spodbujanje trajnostnega turizma; skrb za okolje ter krepitev trajnostnih pristopov in zelenih rešitev na vseh področjih dela in življenja območja</a:t>
            </a:r>
          </a:p>
          <a:p>
            <a:pPr marL="302261" lvl="1" indent="-151130" algn="l">
              <a:lnSpc>
                <a:spcPts val="1531"/>
              </a:lnSpc>
              <a:buFont typeface="Arial"/>
              <a:buChar char="•"/>
            </a:pPr>
            <a:r>
              <a:rPr lang="en-US" sz="1400">
                <a:solidFill>
                  <a:srgbClr val="000000"/>
                </a:solidFill>
                <a:latin typeface="Poppins"/>
                <a:ea typeface="Poppins"/>
                <a:cs typeface="Poppins"/>
                <a:sym typeface="Poppins"/>
              </a:rPr>
              <a:t>Večja energetska učinkovitost območja in povečanje rabe energije iz obnovljivih virov</a:t>
            </a:r>
          </a:p>
          <a:p>
            <a:pPr marL="302261" lvl="1" indent="-151130" algn="l">
              <a:lnSpc>
                <a:spcPts val="1531"/>
              </a:lnSpc>
              <a:buFont typeface="Arial"/>
              <a:buChar char="•"/>
            </a:pPr>
            <a:r>
              <a:rPr lang="en-US" sz="1400">
                <a:solidFill>
                  <a:srgbClr val="000000"/>
                </a:solidFill>
                <a:latin typeface="Poppins"/>
                <a:ea typeface="Poppins"/>
                <a:cs typeface="Poppins"/>
                <a:sym typeface="Poppins"/>
              </a:rPr>
              <a:t>Trajnostno upravljanje z naravnimi viri </a:t>
            </a:r>
          </a:p>
          <a:p>
            <a:pPr marL="302261" lvl="1" indent="-151130" algn="l">
              <a:lnSpc>
                <a:spcPts val="1531"/>
              </a:lnSpc>
              <a:buFont typeface="Arial"/>
              <a:buChar char="•"/>
            </a:pPr>
            <a:r>
              <a:rPr lang="en-US" sz="1400">
                <a:solidFill>
                  <a:srgbClr val="000000"/>
                </a:solidFill>
                <a:latin typeface="Poppins"/>
                <a:ea typeface="Poppins"/>
                <a:cs typeface="Poppins"/>
                <a:sym typeface="Poppins"/>
              </a:rPr>
              <a:t>Vzpodbujanje različnih oblik trajnostne mobilnosti </a:t>
            </a:r>
          </a:p>
          <a:p>
            <a:pPr marL="302261" lvl="1" indent="-151130" algn="l">
              <a:lnSpc>
                <a:spcPts val="1531"/>
              </a:lnSpc>
              <a:buFont typeface="Arial"/>
              <a:buChar char="•"/>
            </a:pPr>
            <a:r>
              <a:rPr lang="en-US" sz="1400">
                <a:solidFill>
                  <a:srgbClr val="000000"/>
                </a:solidFill>
                <a:latin typeface="Poppins"/>
                <a:ea typeface="Poppins"/>
                <a:cs typeface="Poppins"/>
                <a:sym typeface="Poppins"/>
              </a:rPr>
              <a:t>Varovanje biotske pestrosti ter varovanje kulturne in naravne dediščine</a:t>
            </a:r>
          </a:p>
          <a:p>
            <a:pPr marL="302261" lvl="1" indent="-151130" algn="l">
              <a:lnSpc>
                <a:spcPts val="1531"/>
              </a:lnSpc>
              <a:buFont typeface="Arial"/>
              <a:buChar char="•"/>
            </a:pPr>
            <a:r>
              <a:rPr lang="en-US" sz="1400">
                <a:solidFill>
                  <a:srgbClr val="000000"/>
                </a:solidFill>
                <a:latin typeface="Poppins"/>
                <a:ea typeface="Poppins"/>
                <a:cs typeface="Poppins"/>
                <a:sym typeface="Poppins"/>
              </a:rPr>
              <a:t>Spodbujanje trajnostnega in zelenega razvoja podeželja</a:t>
            </a:r>
          </a:p>
        </p:txBody>
      </p:sp>
      <p:sp>
        <p:nvSpPr>
          <p:cNvPr id="14" name="TextBox 14"/>
          <p:cNvSpPr txBox="1"/>
          <p:nvPr/>
        </p:nvSpPr>
        <p:spPr>
          <a:xfrm>
            <a:off x="4028175" y="7249364"/>
            <a:ext cx="7014741" cy="1064142"/>
          </a:xfrm>
          <a:prstGeom prst="rect">
            <a:avLst/>
          </a:prstGeom>
        </p:spPr>
        <p:txBody>
          <a:bodyPr lIns="0" tIns="0" rIns="0" bIns="0" rtlCol="0" anchor="t">
            <a:spAutoFit/>
          </a:bodyPr>
          <a:lstStyle/>
          <a:p>
            <a:pPr marL="331953" lvl="1" indent="-165977" algn="l">
              <a:lnSpc>
                <a:spcPts val="1682"/>
              </a:lnSpc>
              <a:buFont typeface="Arial"/>
              <a:buChar char="•"/>
            </a:pPr>
            <a:r>
              <a:rPr lang="en-US" sz="1537">
                <a:solidFill>
                  <a:srgbClr val="000000"/>
                </a:solidFill>
                <a:latin typeface="Poppins"/>
                <a:ea typeface="Poppins"/>
                <a:cs typeface="Poppins"/>
                <a:sym typeface="Poppins"/>
              </a:rPr>
              <a:t>Število podprtih dejavnosti/dogodkov/produktov/objektov, ki so namenjeni varovanju naravne in kulturne dediščine</a:t>
            </a:r>
          </a:p>
          <a:p>
            <a:pPr marL="331953" lvl="1" indent="-165977" algn="l">
              <a:lnSpc>
                <a:spcPts val="1682"/>
              </a:lnSpc>
              <a:buFont typeface="Arial"/>
              <a:buChar char="•"/>
            </a:pPr>
            <a:r>
              <a:rPr lang="en-US" sz="1537">
                <a:solidFill>
                  <a:srgbClr val="000000"/>
                </a:solidFill>
                <a:latin typeface="Poppins"/>
                <a:ea typeface="Poppins"/>
                <a:cs typeface="Poppins"/>
                <a:sym typeface="Poppins"/>
              </a:rPr>
              <a:t>Število izobraževanj/usposabljanj/programov/produktov, ki so namenjeni varovanju okolja in zdravja ter ozaveščanju lokalnega prebivalstva za izboljševanje stanja okolja in zdravja</a:t>
            </a:r>
          </a:p>
        </p:txBody>
      </p:sp>
      <p:grpSp>
        <p:nvGrpSpPr>
          <p:cNvPr id="15" name="Group 15"/>
          <p:cNvGrpSpPr/>
          <p:nvPr/>
        </p:nvGrpSpPr>
        <p:grpSpPr>
          <a:xfrm>
            <a:off x="12234376" y="2424211"/>
            <a:ext cx="4677208" cy="6158388"/>
            <a:chOff x="0" y="0"/>
            <a:chExt cx="1910998" cy="2516174"/>
          </a:xfrm>
        </p:grpSpPr>
        <p:sp>
          <p:nvSpPr>
            <p:cNvPr id="16" name="Freeform 16"/>
            <p:cNvSpPr/>
            <p:nvPr/>
          </p:nvSpPr>
          <p:spPr>
            <a:xfrm>
              <a:off x="0" y="0"/>
              <a:ext cx="1910998" cy="2516174"/>
            </a:xfrm>
            <a:custGeom>
              <a:avLst/>
              <a:gdLst/>
              <a:ahLst/>
              <a:cxnLst/>
              <a:rect l="l" t="t" r="r" b="b"/>
              <a:pathLst>
                <a:path w="1910998" h="2516174">
                  <a:moveTo>
                    <a:pt x="61244" y="0"/>
                  </a:moveTo>
                  <a:lnTo>
                    <a:pt x="1849755" y="0"/>
                  </a:lnTo>
                  <a:cubicBezTo>
                    <a:pt x="1883579" y="0"/>
                    <a:pt x="1910998" y="27420"/>
                    <a:pt x="1910998" y="61244"/>
                  </a:cubicBezTo>
                  <a:lnTo>
                    <a:pt x="1910998" y="2454930"/>
                  </a:lnTo>
                  <a:cubicBezTo>
                    <a:pt x="1910998" y="2488754"/>
                    <a:pt x="1883579" y="2516174"/>
                    <a:pt x="1849755" y="2516174"/>
                  </a:cubicBezTo>
                  <a:lnTo>
                    <a:pt x="61244" y="2516174"/>
                  </a:lnTo>
                  <a:cubicBezTo>
                    <a:pt x="27420" y="2516174"/>
                    <a:pt x="0" y="2488754"/>
                    <a:pt x="0" y="2454930"/>
                  </a:cubicBezTo>
                  <a:lnTo>
                    <a:pt x="0" y="61244"/>
                  </a:lnTo>
                  <a:cubicBezTo>
                    <a:pt x="0" y="27420"/>
                    <a:pt x="27420" y="0"/>
                    <a:pt x="61244" y="0"/>
                  </a:cubicBezTo>
                  <a:close/>
                </a:path>
              </a:pathLst>
            </a:custGeom>
            <a:gradFill rotWithShape="1">
              <a:gsLst>
                <a:gs pos="0">
                  <a:srgbClr val="CDFFD8">
                    <a:alpha val="70000"/>
                  </a:srgbClr>
                </a:gs>
                <a:gs pos="100000">
                  <a:srgbClr val="94B9FF">
                    <a:alpha val="70000"/>
                  </a:srgbClr>
                </a:gs>
              </a:gsLst>
              <a:lin ang="0"/>
            </a:gradFill>
          </p:spPr>
          <p:txBody>
            <a:bodyPr/>
            <a:lstStyle/>
            <a:p>
              <a:endParaRPr lang="sl-SI"/>
            </a:p>
          </p:txBody>
        </p:sp>
        <p:sp>
          <p:nvSpPr>
            <p:cNvPr id="17" name="TextBox 17"/>
            <p:cNvSpPr txBox="1"/>
            <p:nvPr/>
          </p:nvSpPr>
          <p:spPr>
            <a:xfrm>
              <a:off x="0" y="-28575"/>
              <a:ext cx="1910998" cy="2544749"/>
            </a:xfrm>
            <a:prstGeom prst="rect">
              <a:avLst/>
            </a:prstGeom>
          </p:spPr>
          <p:txBody>
            <a:bodyPr lIns="34077" tIns="34077" rIns="34077" bIns="34077" rtlCol="0" anchor="ctr"/>
            <a:lstStyle/>
            <a:p>
              <a:pPr algn="ctr">
                <a:lnSpc>
                  <a:spcPts val="1784"/>
                </a:lnSpc>
                <a:spcBef>
                  <a:spcPct val="0"/>
                </a:spcBef>
              </a:pPr>
              <a:endParaRPr/>
            </a:p>
          </p:txBody>
        </p:sp>
      </p:grpSp>
      <p:sp>
        <p:nvSpPr>
          <p:cNvPr id="18" name="TextBox 18"/>
          <p:cNvSpPr txBox="1"/>
          <p:nvPr/>
        </p:nvSpPr>
        <p:spPr>
          <a:xfrm>
            <a:off x="12446426" y="2572052"/>
            <a:ext cx="4314921" cy="5720080"/>
          </a:xfrm>
          <a:prstGeom prst="rect">
            <a:avLst/>
          </a:prstGeom>
        </p:spPr>
        <p:txBody>
          <a:bodyPr lIns="0" tIns="0" rIns="0" bIns="0" rtlCol="0" anchor="t">
            <a:spAutoFit/>
          </a:bodyPr>
          <a:lstStyle/>
          <a:p>
            <a:pPr algn="l">
              <a:lnSpc>
                <a:spcPts val="1819"/>
              </a:lnSpc>
              <a:spcBef>
                <a:spcPct val="0"/>
              </a:spcBef>
            </a:pPr>
            <a:r>
              <a:rPr lang="en-US" sz="1299">
                <a:solidFill>
                  <a:srgbClr val="000000"/>
                </a:solidFill>
                <a:latin typeface="Poppins"/>
                <a:ea typeface="Poppins"/>
                <a:cs typeface="Poppins"/>
                <a:sym typeface="Poppins"/>
              </a:rPr>
              <a:t>V okviru ukrepa se pričakujejo projekti, </a:t>
            </a:r>
          </a:p>
          <a:p>
            <a:pPr algn="l">
              <a:lnSpc>
                <a:spcPts val="1819"/>
              </a:lnSpc>
              <a:spcBef>
                <a:spcPct val="0"/>
              </a:spcBef>
            </a:pPr>
            <a:r>
              <a:rPr lang="en-US" sz="1299">
                <a:solidFill>
                  <a:srgbClr val="000000"/>
                </a:solidFill>
                <a:latin typeface="Poppins"/>
                <a:ea typeface="Poppins"/>
                <a:cs typeface="Poppins"/>
                <a:sym typeface="Poppins"/>
              </a:rPr>
              <a:t>ki bodo:</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inovativne oblike vseživljenjskega učenja na podeželju (npr. učilnice v naravi, poklici na podeželju, podjetništvo na kmetijah …);</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varovanje, trajnostno upravljanje in uporabo naravnih virov;</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razvoj turizma skozi naravno dediščino;</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trajnostno mobilnost za zmanjšanje emisij;</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informiranje in ozaveščanje na področju OVE, energetske učinkovitosti, ponovne uporabe in delitvene ekonomije; spodbujali in krepili lokalno samooskrbo in skrajšanje dobavnih poti;</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kupovanje in uživanje lokalno pridelane hrane; oz. ozaveščale o pomenu kupovanja in uživanja lokalno pridelane hrane ozaveščali o pomenu ekološko pridelane hrane; spodbujali in krepili trajnostno predelavo in porabo hrane v podporo zmanjševanja izgub hrane in količin odpadne hrane;</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ohranjanje avtohtonih sort in pasem.</a:t>
            </a:r>
          </a:p>
        </p:txBody>
      </p:sp>
      <p:sp>
        <p:nvSpPr>
          <p:cNvPr id="19" name="Freeform 19"/>
          <p:cNvSpPr/>
          <p:nvPr/>
        </p:nvSpPr>
        <p:spPr>
          <a:xfrm rot="-5400000">
            <a:off x="1616521" y="4283199"/>
            <a:ext cx="1711216" cy="1720601"/>
          </a:xfrm>
          <a:custGeom>
            <a:avLst/>
            <a:gdLst/>
            <a:ahLst/>
            <a:cxnLst/>
            <a:rect l="l" t="t" r="r" b="b"/>
            <a:pathLst>
              <a:path w="1711216" h="1720601">
                <a:moveTo>
                  <a:pt x="0" y="0"/>
                </a:moveTo>
                <a:lnTo>
                  <a:pt x="1711217" y="0"/>
                </a:lnTo>
                <a:lnTo>
                  <a:pt x="1711217" y="1720602"/>
                </a:lnTo>
                <a:lnTo>
                  <a:pt x="0" y="1720602"/>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sl-SI"/>
          </a:p>
        </p:txBody>
      </p:sp>
      <p:sp>
        <p:nvSpPr>
          <p:cNvPr id="20" name="Freeform 20"/>
          <p:cNvSpPr/>
          <p:nvPr/>
        </p:nvSpPr>
        <p:spPr>
          <a:xfrm rot="-5400000">
            <a:off x="1617803" y="2149464"/>
            <a:ext cx="1711216" cy="1720601"/>
          </a:xfrm>
          <a:custGeom>
            <a:avLst/>
            <a:gdLst/>
            <a:ahLst/>
            <a:cxnLst/>
            <a:rect l="l" t="t" r="r" b="b"/>
            <a:pathLst>
              <a:path w="1711216" h="1720601">
                <a:moveTo>
                  <a:pt x="0" y="0"/>
                </a:moveTo>
                <a:lnTo>
                  <a:pt x="1711217" y="0"/>
                </a:lnTo>
                <a:lnTo>
                  <a:pt x="1711217" y="1720601"/>
                </a:lnTo>
                <a:lnTo>
                  <a:pt x="0" y="1720601"/>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sl-SI"/>
          </a:p>
        </p:txBody>
      </p:sp>
      <p:sp>
        <p:nvSpPr>
          <p:cNvPr id="21" name="Freeform 21"/>
          <p:cNvSpPr/>
          <p:nvPr/>
        </p:nvSpPr>
        <p:spPr>
          <a:xfrm rot="-5400000">
            <a:off x="1616521" y="6697538"/>
            <a:ext cx="1711216" cy="1720601"/>
          </a:xfrm>
          <a:custGeom>
            <a:avLst/>
            <a:gdLst/>
            <a:ahLst/>
            <a:cxnLst/>
            <a:rect l="l" t="t" r="r" b="b"/>
            <a:pathLst>
              <a:path w="1711216" h="1720601">
                <a:moveTo>
                  <a:pt x="0" y="0"/>
                </a:moveTo>
                <a:lnTo>
                  <a:pt x="1711217" y="0"/>
                </a:lnTo>
                <a:lnTo>
                  <a:pt x="1711217" y="1720602"/>
                </a:lnTo>
                <a:lnTo>
                  <a:pt x="0" y="1720602"/>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sl-SI"/>
          </a:p>
        </p:txBody>
      </p:sp>
      <p:sp>
        <p:nvSpPr>
          <p:cNvPr id="22" name="TextBox 22"/>
          <p:cNvSpPr txBox="1"/>
          <p:nvPr/>
        </p:nvSpPr>
        <p:spPr>
          <a:xfrm>
            <a:off x="2081134" y="2240117"/>
            <a:ext cx="1108876" cy="291008"/>
          </a:xfrm>
          <a:prstGeom prst="rect">
            <a:avLst/>
          </a:prstGeom>
        </p:spPr>
        <p:txBody>
          <a:bodyPr lIns="0" tIns="0" rIns="0" bIns="0" rtlCol="0" anchor="t">
            <a:spAutoFit/>
          </a:bodyPr>
          <a:lstStyle/>
          <a:p>
            <a:pPr algn="l">
              <a:lnSpc>
                <a:spcPts val="2224"/>
              </a:lnSpc>
            </a:pPr>
            <a:r>
              <a:rPr lang="en-US" sz="1589" b="1" spc="1">
                <a:solidFill>
                  <a:srgbClr val="000000"/>
                </a:solidFill>
                <a:latin typeface="Calibri (MS) Bold"/>
                <a:ea typeface="Calibri (MS) Bold"/>
                <a:cs typeface="Calibri (MS) Bold"/>
                <a:sym typeface="Calibri (MS) Bold"/>
              </a:rPr>
              <a:t>POTREBE</a:t>
            </a:r>
          </a:p>
        </p:txBody>
      </p:sp>
      <p:sp>
        <p:nvSpPr>
          <p:cNvPr id="23" name="TextBox 23"/>
          <p:cNvSpPr txBox="1"/>
          <p:nvPr/>
        </p:nvSpPr>
        <p:spPr>
          <a:xfrm>
            <a:off x="2184678" y="4441721"/>
            <a:ext cx="906964" cy="291008"/>
          </a:xfrm>
          <a:prstGeom prst="rect">
            <a:avLst/>
          </a:prstGeom>
        </p:spPr>
        <p:txBody>
          <a:bodyPr lIns="0" tIns="0" rIns="0" bIns="0" rtlCol="0" anchor="t">
            <a:spAutoFit/>
          </a:bodyPr>
          <a:lstStyle/>
          <a:p>
            <a:pPr algn="l">
              <a:lnSpc>
                <a:spcPts val="2224"/>
              </a:lnSpc>
            </a:pPr>
            <a:r>
              <a:rPr lang="en-US" sz="1589" b="1" spc="1">
                <a:solidFill>
                  <a:srgbClr val="000000"/>
                </a:solidFill>
                <a:latin typeface="Calibri (MS) Bold"/>
                <a:ea typeface="Calibri (MS) Bold"/>
                <a:cs typeface="Calibri (MS) Bold"/>
                <a:sym typeface="Calibri (MS) Bold"/>
              </a:rPr>
              <a:t>UKREP</a:t>
            </a:r>
          </a:p>
        </p:txBody>
      </p:sp>
      <p:sp>
        <p:nvSpPr>
          <p:cNvPr id="24" name="TextBox 24"/>
          <p:cNvSpPr txBox="1"/>
          <p:nvPr/>
        </p:nvSpPr>
        <p:spPr>
          <a:xfrm>
            <a:off x="2003265" y="6789683"/>
            <a:ext cx="1264612" cy="291008"/>
          </a:xfrm>
          <a:prstGeom prst="rect">
            <a:avLst/>
          </a:prstGeom>
        </p:spPr>
        <p:txBody>
          <a:bodyPr lIns="0" tIns="0" rIns="0" bIns="0" rtlCol="0" anchor="t">
            <a:spAutoFit/>
          </a:bodyPr>
          <a:lstStyle/>
          <a:p>
            <a:pPr algn="l">
              <a:lnSpc>
                <a:spcPts val="2224"/>
              </a:lnSpc>
            </a:pPr>
            <a:r>
              <a:rPr lang="en-US" sz="1589" b="1" spc="1">
                <a:solidFill>
                  <a:srgbClr val="000000"/>
                </a:solidFill>
                <a:latin typeface="Calibri (MS) Bold"/>
                <a:ea typeface="Calibri (MS) Bold"/>
                <a:cs typeface="Calibri (MS) Bold"/>
                <a:sym typeface="Calibri (MS) Bold"/>
              </a:rPr>
              <a:t>KAZALNIKI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sp>
        <p:nvSpPr>
          <p:cNvPr id="4" name="Freeform 4"/>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4"/>
            <a:stretch>
              <a:fillRect/>
            </a:stretch>
          </a:blipFill>
        </p:spPr>
        <p:txBody>
          <a:bodyPr/>
          <a:lstStyle/>
          <a:p>
            <a:endParaRPr lang="sl-SI"/>
          </a:p>
        </p:txBody>
      </p:sp>
      <p:sp>
        <p:nvSpPr>
          <p:cNvPr id="5" name="Freeform 5"/>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5"/>
            <a:stretch>
              <a:fillRect/>
            </a:stretch>
          </a:blipFill>
        </p:spPr>
        <p:txBody>
          <a:bodyPr/>
          <a:lstStyle/>
          <a:p>
            <a:endParaRPr lang="sl-SI"/>
          </a:p>
        </p:txBody>
      </p:sp>
      <p:sp>
        <p:nvSpPr>
          <p:cNvPr id="6" name="Freeform 6"/>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6"/>
            <a:stretch>
              <a:fillRect/>
            </a:stretch>
          </a:blipFill>
          <a:ln cap="sq">
            <a:noFill/>
            <a:prstDash val="solid"/>
            <a:miter/>
          </a:ln>
        </p:spPr>
        <p:txBody>
          <a:bodyPr/>
          <a:lstStyle/>
          <a:p>
            <a:endParaRPr lang="sl-SI"/>
          </a:p>
        </p:txBody>
      </p:sp>
      <p:sp>
        <p:nvSpPr>
          <p:cNvPr id="7" name="Freeform 7"/>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6"/>
            <a:stretch>
              <a:fillRect/>
            </a:stretch>
          </a:blipFill>
          <a:ln cap="sq">
            <a:noFill/>
            <a:prstDash val="solid"/>
            <a:miter/>
          </a:ln>
        </p:spPr>
        <p:txBody>
          <a:bodyPr/>
          <a:lstStyle/>
          <a:p>
            <a:endParaRPr lang="sl-SI"/>
          </a:p>
        </p:txBody>
      </p:sp>
      <p:sp>
        <p:nvSpPr>
          <p:cNvPr id="8" name="Freeform 8"/>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6"/>
            <a:stretch>
              <a:fillRect r="-26500"/>
            </a:stretch>
          </a:blipFill>
          <a:ln cap="sq">
            <a:noFill/>
            <a:prstDash val="solid"/>
            <a:miter/>
          </a:ln>
        </p:spPr>
        <p:txBody>
          <a:bodyPr/>
          <a:lstStyle/>
          <a:p>
            <a:endParaRPr lang="sl-SI"/>
          </a:p>
        </p:txBody>
      </p:sp>
      <p:grpSp>
        <p:nvGrpSpPr>
          <p:cNvPr id="9" name="Group 9"/>
          <p:cNvGrpSpPr/>
          <p:nvPr/>
        </p:nvGrpSpPr>
        <p:grpSpPr>
          <a:xfrm>
            <a:off x="11116555" y="8899230"/>
            <a:ext cx="5134411" cy="718140"/>
            <a:chOff x="0" y="0"/>
            <a:chExt cx="6845881" cy="957520"/>
          </a:xfrm>
        </p:grpSpPr>
        <p:sp>
          <p:nvSpPr>
            <p:cNvPr id="10" name="Freeform 10"/>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7"/>
              <a:stretch>
                <a:fillRect/>
              </a:stretch>
            </a:blipFill>
          </p:spPr>
          <p:txBody>
            <a:bodyPr/>
            <a:lstStyle/>
            <a:p>
              <a:endParaRPr lang="sl-SI"/>
            </a:p>
          </p:txBody>
        </p:sp>
        <p:sp>
          <p:nvSpPr>
            <p:cNvPr id="11" name="Freeform 11"/>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8"/>
              <a:stretch>
                <a:fillRect/>
              </a:stretch>
            </a:blipFill>
          </p:spPr>
          <p:txBody>
            <a:bodyPr/>
            <a:lstStyle/>
            <a:p>
              <a:endParaRPr lang="sl-SI"/>
            </a:p>
          </p:txBody>
        </p:sp>
      </p:grpSp>
      <p:sp>
        <p:nvSpPr>
          <p:cNvPr id="12" name="TextBox 12"/>
          <p:cNvSpPr txBox="1"/>
          <p:nvPr/>
        </p:nvSpPr>
        <p:spPr>
          <a:xfrm>
            <a:off x="4110640" y="4893378"/>
            <a:ext cx="7027928" cy="1205770"/>
          </a:xfrm>
          <a:prstGeom prst="rect">
            <a:avLst/>
          </a:prstGeom>
        </p:spPr>
        <p:txBody>
          <a:bodyPr lIns="0" tIns="0" rIns="0" bIns="0" rtlCol="0" anchor="t">
            <a:spAutoFit/>
          </a:bodyPr>
          <a:lstStyle/>
          <a:p>
            <a:pPr algn="l">
              <a:lnSpc>
                <a:spcPts val="1895"/>
              </a:lnSpc>
            </a:pPr>
            <a:r>
              <a:rPr lang="en-US" sz="1732" b="1">
                <a:solidFill>
                  <a:srgbClr val="32488C"/>
                </a:solidFill>
                <a:latin typeface="Poppins Bold"/>
                <a:ea typeface="Poppins Bold"/>
                <a:cs typeface="Poppins Bold"/>
                <a:sym typeface="Poppins Bold"/>
              </a:rPr>
              <a:t>UKREP 4: </a:t>
            </a:r>
          </a:p>
          <a:p>
            <a:pPr algn="l">
              <a:lnSpc>
                <a:spcPts val="1895"/>
              </a:lnSpc>
            </a:pPr>
            <a:r>
              <a:rPr lang="en-US" sz="1732" b="1">
                <a:solidFill>
                  <a:srgbClr val="32488C"/>
                </a:solidFill>
                <a:latin typeface="Poppins Bold"/>
                <a:ea typeface="Poppins Bold"/>
                <a:cs typeface="Poppins Bold"/>
                <a:sym typeface="Poppins Bold"/>
              </a:rPr>
              <a:t>Razvoj podpornega okolja za izboljšanje kakovosti življenja na podeželju s spodbujanjem zdravega življenjskega sloga, izboljšanjem socialne vključenosti ter krepitvijo medgeneracijskega sodelovanja</a:t>
            </a:r>
          </a:p>
        </p:txBody>
      </p:sp>
      <p:sp>
        <p:nvSpPr>
          <p:cNvPr id="13" name="TextBox 13"/>
          <p:cNvSpPr txBox="1"/>
          <p:nvPr/>
        </p:nvSpPr>
        <p:spPr>
          <a:xfrm>
            <a:off x="4028175" y="2424518"/>
            <a:ext cx="7286423" cy="1552372"/>
          </a:xfrm>
          <a:prstGeom prst="rect">
            <a:avLst/>
          </a:prstGeom>
        </p:spPr>
        <p:txBody>
          <a:bodyPr lIns="0" tIns="0" rIns="0" bIns="0" rtlCol="0" anchor="t">
            <a:spAutoFit/>
          </a:bodyPr>
          <a:lstStyle/>
          <a:p>
            <a:pPr marL="302261" lvl="1" indent="-151130" algn="l">
              <a:lnSpc>
                <a:spcPts val="1531"/>
              </a:lnSpc>
              <a:buFont typeface="Arial"/>
              <a:buChar char="•"/>
            </a:pPr>
            <a:r>
              <a:rPr lang="en-US" sz="1400">
                <a:solidFill>
                  <a:srgbClr val="000000"/>
                </a:solidFill>
                <a:latin typeface="Poppins"/>
                <a:ea typeface="Poppins"/>
                <a:cs typeface="Poppins"/>
                <a:sym typeface="Poppins"/>
              </a:rPr>
              <a:t>Vzpodbujanje različnih oblik trajnostne mobilnosti </a:t>
            </a:r>
          </a:p>
          <a:p>
            <a:pPr marL="302261" lvl="1" indent="-151130" algn="l">
              <a:lnSpc>
                <a:spcPts val="1531"/>
              </a:lnSpc>
              <a:buFont typeface="Arial"/>
              <a:buChar char="•"/>
            </a:pPr>
            <a:r>
              <a:rPr lang="en-US" sz="1400">
                <a:solidFill>
                  <a:srgbClr val="000000"/>
                </a:solidFill>
                <a:latin typeface="Poppins"/>
                <a:ea typeface="Poppins"/>
                <a:cs typeface="Poppins"/>
                <a:sym typeface="Poppins"/>
              </a:rPr>
              <a:t>Spodbujanje trajnostnega in zelenega razvoja podeželja </a:t>
            </a:r>
          </a:p>
          <a:p>
            <a:pPr marL="302261" lvl="1" indent="-151130" algn="l">
              <a:lnSpc>
                <a:spcPts val="1531"/>
              </a:lnSpc>
              <a:buFont typeface="Arial"/>
              <a:buChar char="•"/>
            </a:pPr>
            <a:r>
              <a:rPr lang="en-US" sz="1400">
                <a:solidFill>
                  <a:srgbClr val="000000"/>
                </a:solidFill>
                <a:latin typeface="Poppins"/>
                <a:ea typeface="Poppins"/>
                <a:cs typeface="Poppins"/>
                <a:sym typeface="Poppins"/>
              </a:rPr>
              <a:t>Zagotavljanje zdravega in aktivnega življenja vsem prebivalcem območja </a:t>
            </a:r>
          </a:p>
          <a:p>
            <a:pPr marL="302261" lvl="1" indent="-151130" algn="l">
              <a:lnSpc>
                <a:spcPts val="1531"/>
              </a:lnSpc>
              <a:buFont typeface="Arial"/>
              <a:buChar char="•"/>
            </a:pPr>
            <a:r>
              <a:rPr lang="en-US" sz="1400">
                <a:solidFill>
                  <a:srgbClr val="000000"/>
                </a:solidFill>
                <a:latin typeface="Poppins"/>
                <a:ea typeface="Poppins"/>
                <a:cs typeface="Poppins"/>
                <a:sym typeface="Poppins"/>
              </a:rPr>
              <a:t>Spodbujanje socialnega vključevanja ranljivih skupin, mladih in starejših prebivalcev, invalidov, tujcev ter pripadnikov različnih narodnostih</a:t>
            </a:r>
          </a:p>
          <a:p>
            <a:pPr marL="302261" lvl="1" indent="-151130" algn="l">
              <a:lnSpc>
                <a:spcPts val="1531"/>
              </a:lnSpc>
              <a:buFont typeface="Arial"/>
              <a:buChar char="•"/>
            </a:pPr>
            <a:r>
              <a:rPr lang="en-US" sz="1400">
                <a:solidFill>
                  <a:srgbClr val="000000"/>
                </a:solidFill>
                <a:latin typeface="Poppins"/>
                <a:ea typeface="Poppins"/>
                <a:cs typeface="Poppins"/>
                <a:sym typeface="Poppins"/>
              </a:rPr>
              <a:t>Krepitev medgeneracijskega sodelovanja in predaje znanj ter vzpostavljanje sodelovanja med različnimi deležniki znotraj LAS in širše</a:t>
            </a:r>
          </a:p>
          <a:p>
            <a:pPr marL="302261" lvl="1" indent="-151130" algn="l">
              <a:lnSpc>
                <a:spcPts val="1531"/>
              </a:lnSpc>
              <a:buFont typeface="Arial"/>
              <a:buChar char="•"/>
            </a:pPr>
            <a:r>
              <a:rPr lang="en-US" sz="1400">
                <a:solidFill>
                  <a:srgbClr val="000000"/>
                </a:solidFill>
                <a:latin typeface="Poppins"/>
                <a:ea typeface="Poppins"/>
                <a:cs typeface="Poppins"/>
                <a:sym typeface="Poppins"/>
              </a:rPr>
              <a:t>Spodbujanje aktivnega staranja</a:t>
            </a:r>
          </a:p>
        </p:txBody>
      </p:sp>
      <p:sp>
        <p:nvSpPr>
          <p:cNvPr id="14" name="TextBox 14"/>
          <p:cNvSpPr txBox="1"/>
          <p:nvPr/>
        </p:nvSpPr>
        <p:spPr>
          <a:xfrm>
            <a:off x="4028175" y="7247158"/>
            <a:ext cx="7190088" cy="1065802"/>
          </a:xfrm>
          <a:prstGeom prst="rect">
            <a:avLst/>
          </a:prstGeom>
        </p:spPr>
        <p:txBody>
          <a:bodyPr lIns="0" tIns="0" rIns="0" bIns="0" rtlCol="0" anchor="t">
            <a:spAutoFit/>
          </a:bodyPr>
          <a:lstStyle/>
          <a:p>
            <a:pPr marL="332577" lvl="1" indent="-166289" algn="l">
              <a:lnSpc>
                <a:spcPts val="1685"/>
              </a:lnSpc>
              <a:buFont typeface="Arial"/>
              <a:buChar char="•"/>
            </a:pPr>
            <a:r>
              <a:rPr lang="en-US" sz="1540">
                <a:solidFill>
                  <a:srgbClr val="000000"/>
                </a:solidFill>
                <a:latin typeface="Poppins"/>
                <a:ea typeface="Poppins"/>
                <a:cs typeface="Poppins"/>
                <a:sym typeface="Poppins"/>
              </a:rPr>
              <a:t>Število izvedenih programov/delavnic/prireditev/dogodkov/usposabljanj/izobraževanj, namenjenih za socialno vključenost starejših, mladih in drugih ranljivih skupin</a:t>
            </a:r>
          </a:p>
          <a:p>
            <a:pPr marL="332577" lvl="1" indent="-166289" algn="l">
              <a:lnSpc>
                <a:spcPts val="1685"/>
              </a:lnSpc>
              <a:buFont typeface="Arial"/>
              <a:buChar char="•"/>
            </a:pPr>
            <a:r>
              <a:rPr lang="en-US" sz="1540">
                <a:solidFill>
                  <a:srgbClr val="000000"/>
                </a:solidFill>
                <a:latin typeface="Poppins"/>
                <a:ea typeface="Poppins"/>
                <a:cs typeface="Poppins"/>
                <a:sym typeface="Poppins"/>
              </a:rPr>
              <a:t>Površina prenovljenih/obnovljenih javnih površin za skupno uporabo</a:t>
            </a:r>
          </a:p>
        </p:txBody>
      </p:sp>
      <p:grpSp>
        <p:nvGrpSpPr>
          <p:cNvPr id="15" name="Group 15"/>
          <p:cNvGrpSpPr/>
          <p:nvPr/>
        </p:nvGrpSpPr>
        <p:grpSpPr>
          <a:xfrm>
            <a:off x="12219473" y="2434043"/>
            <a:ext cx="4619188" cy="6060866"/>
            <a:chOff x="0" y="0"/>
            <a:chExt cx="1883752" cy="2471683"/>
          </a:xfrm>
        </p:grpSpPr>
        <p:sp>
          <p:nvSpPr>
            <p:cNvPr id="16" name="Freeform 16"/>
            <p:cNvSpPr/>
            <p:nvPr/>
          </p:nvSpPr>
          <p:spPr>
            <a:xfrm>
              <a:off x="0" y="0"/>
              <a:ext cx="1883752" cy="2471683"/>
            </a:xfrm>
            <a:custGeom>
              <a:avLst/>
              <a:gdLst/>
              <a:ahLst/>
              <a:cxnLst/>
              <a:rect l="l" t="t" r="r" b="b"/>
              <a:pathLst>
                <a:path w="1883752" h="2471683">
                  <a:moveTo>
                    <a:pt x="62013" y="0"/>
                  </a:moveTo>
                  <a:lnTo>
                    <a:pt x="1821739" y="0"/>
                  </a:lnTo>
                  <a:cubicBezTo>
                    <a:pt x="1838185" y="0"/>
                    <a:pt x="1853959" y="6534"/>
                    <a:pt x="1865589" y="18163"/>
                  </a:cubicBezTo>
                  <a:cubicBezTo>
                    <a:pt x="1877218" y="29793"/>
                    <a:pt x="1883752" y="45566"/>
                    <a:pt x="1883752" y="62013"/>
                  </a:cubicBezTo>
                  <a:lnTo>
                    <a:pt x="1883752" y="2409670"/>
                  </a:lnTo>
                  <a:cubicBezTo>
                    <a:pt x="1883752" y="2443919"/>
                    <a:pt x="1855988" y="2471683"/>
                    <a:pt x="1821739" y="2471683"/>
                  </a:cubicBezTo>
                  <a:lnTo>
                    <a:pt x="62013" y="2471683"/>
                  </a:lnTo>
                  <a:cubicBezTo>
                    <a:pt x="27764" y="2471683"/>
                    <a:pt x="0" y="2443919"/>
                    <a:pt x="0" y="2409670"/>
                  </a:cubicBezTo>
                  <a:lnTo>
                    <a:pt x="0" y="62013"/>
                  </a:lnTo>
                  <a:cubicBezTo>
                    <a:pt x="0" y="27764"/>
                    <a:pt x="27764" y="0"/>
                    <a:pt x="62013" y="0"/>
                  </a:cubicBezTo>
                  <a:close/>
                </a:path>
              </a:pathLst>
            </a:custGeom>
            <a:gradFill rotWithShape="1">
              <a:gsLst>
                <a:gs pos="0">
                  <a:srgbClr val="CDFFD8">
                    <a:alpha val="70000"/>
                  </a:srgbClr>
                </a:gs>
                <a:gs pos="100000">
                  <a:srgbClr val="94B9FF">
                    <a:alpha val="70000"/>
                  </a:srgbClr>
                </a:gs>
              </a:gsLst>
              <a:lin ang="0"/>
            </a:gradFill>
          </p:spPr>
          <p:txBody>
            <a:bodyPr/>
            <a:lstStyle/>
            <a:p>
              <a:endParaRPr lang="sl-SI"/>
            </a:p>
          </p:txBody>
        </p:sp>
        <p:sp>
          <p:nvSpPr>
            <p:cNvPr id="17" name="TextBox 17"/>
            <p:cNvSpPr txBox="1"/>
            <p:nvPr/>
          </p:nvSpPr>
          <p:spPr>
            <a:xfrm>
              <a:off x="0" y="-28575"/>
              <a:ext cx="1883752" cy="2500258"/>
            </a:xfrm>
            <a:prstGeom prst="rect">
              <a:avLst/>
            </a:prstGeom>
          </p:spPr>
          <p:txBody>
            <a:bodyPr lIns="34077" tIns="34077" rIns="34077" bIns="34077" rtlCol="0" anchor="ctr"/>
            <a:lstStyle/>
            <a:p>
              <a:pPr algn="ctr">
                <a:lnSpc>
                  <a:spcPts val="1784"/>
                </a:lnSpc>
                <a:spcBef>
                  <a:spcPct val="0"/>
                </a:spcBef>
              </a:pPr>
              <a:endParaRPr/>
            </a:p>
          </p:txBody>
        </p:sp>
      </p:grpSp>
      <p:sp>
        <p:nvSpPr>
          <p:cNvPr id="18" name="TextBox 18"/>
          <p:cNvSpPr txBox="1"/>
          <p:nvPr/>
        </p:nvSpPr>
        <p:spPr>
          <a:xfrm>
            <a:off x="12431922" y="2582233"/>
            <a:ext cx="4170866" cy="5720080"/>
          </a:xfrm>
          <a:prstGeom prst="rect">
            <a:avLst/>
          </a:prstGeom>
        </p:spPr>
        <p:txBody>
          <a:bodyPr lIns="0" tIns="0" rIns="0" bIns="0" rtlCol="0" anchor="t">
            <a:spAutoFit/>
          </a:bodyPr>
          <a:lstStyle/>
          <a:p>
            <a:pPr algn="l">
              <a:lnSpc>
                <a:spcPts val="1819"/>
              </a:lnSpc>
              <a:spcBef>
                <a:spcPct val="0"/>
              </a:spcBef>
            </a:pPr>
            <a:r>
              <a:rPr lang="en-US" sz="1299">
                <a:solidFill>
                  <a:srgbClr val="000000"/>
                </a:solidFill>
                <a:latin typeface="Poppins"/>
                <a:ea typeface="Poppins"/>
                <a:cs typeface="Poppins"/>
                <a:sym typeface="Poppins"/>
              </a:rPr>
              <a:t>V okviru ukrepa se pričakujejo projekti, </a:t>
            </a:r>
          </a:p>
          <a:p>
            <a:pPr algn="l">
              <a:lnSpc>
                <a:spcPts val="1819"/>
              </a:lnSpc>
              <a:spcBef>
                <a:spcPct val="0"/>
              </a:spcBef>
            </a:pPr>
            <a:r>
              <a:rPr lang="en-US" sz="1299">
                <a:solidFill>
                  <a:srgbClr val="000000"/>
                </a:solidFill>
                <a:latin typeface="Poppins"/>
                <a:ea typeface="Poppins"/>
                <a:cs typeface="Poppins"/>
                <a:sym typeface="Poppins"/>
              </a:rPr>
              <a:t>ki bodo:</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inovativne programe krepitve in ohranjanja zdravega življenjskega sloga prebivalcev (aktivno preživljanje prostega časa, trajnostna mobilnost); </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aktivnosti za socialno vključevanje ranljivih skupin;</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aktivnosti v podporo zdravemu osebnostnemu razvoju otrok in mladostnikov;</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zdravje / spodbujali in krepili promocijo zdravja delovno aktivnega prebivalstva;</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inovativne programe za aktivno staranje;</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in krepili modele socialnih storitev na področju dolgotrajne oskrbe vključno s programi aktivnega staranja;</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razvoj in krepili inovativne medgeneracijske ali večkulturne programe in vsebine;</a:t>
            </a:r>
          </a:p>
          <a:p>
            <a:pPr marL="280669" lvl="1" indent="-140335" algn="l">
              <a:lnSpc>
                <a:spcPts val="1819"/>
              </a:lnSpc>
              <a:buFont typeface="Arial"/>
              <a:buChar char="•"/>
            </a:pPr>
            <a:r>
              <a:rPr lang="en-US" sz="1299">
                <a:solidFill>
                  <a:srgbClr val="000000"/>
                </a:solidFill>
                <a:latin typeface="Poppins"/>
                <a:ea typeface="Poppins"/>
                <a:cs typeface="Poppins"/>
                <a:sym typeface="Poppins"/>
              </a:rPr>
              <a:t>spodbujali razvoj in krepili programe športa in rekreacije v naravi ter organizacijo prireditev, dogodkov in druženj.</a:t>
            </a:r>
          </a:p>
        </p:txBody>
      </p:sp>
      <p:sp>
        <p:nvSpPr>
          <p:cNvPr id="19" name="Freeform 19"/>
          <p:cNvSpPr/>
          <p:nvPr/>
        </p:nvSpPr>
        <p:spPr>
          <a:xfrm rot="-5400000">
            <a:off x="1616521" y="4283199"/>
            <a:ext cx="1711216" cy="1720601"/>
          </a:xfrm>
          <a:custGeom>
            <a:avLst/>
            <a:gdLst/>
            <a:ahLst/>
            <a:cxnLst/>
            <a:rect l="l" t="t" r="r" b="b"/>
            <a:pathLst>
              <a:path w="1711216" h="1720601">
                <a:moveTo>
                  <a:pt x="0" y="0"/>
                </a:moveTo>
                <a:lnTo>
                  <a:pt x="1711217" y="0"/>
                </a:lnTo>
                <a:lnTo>
                  <a:pt x="1711217" y="1720602"/>
                </a:lnTo>
                <a:lnTo>
                  <a:pt x="0" y="1720602"/>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sl-SI"/>
          </a:p>
        </p:txBody>
      </p:sp>
      <p:sp>
        <p:nvSpPr>
          <p:cNvPr id="20" name="Freeform 20"/>
          <p:cNvSpPr/>
          <p:nvPr/>
        </p:nvSpPr>
        <p:spPr>
          <a:xfrm rot="-5400000">
            <a:off x="1617803" y="2149464"/>
            <a:ext cx="1711216" cy="1720601"/>
          </a:xfrm>
          <a:custGeom>
            <a:avLst/>
            <a:gdLst/>
            <a:ahLst/>
            <a:cxnLst/>
            <a:rect l="l" t="t" r="r" b="b"/>
            <a:pathLst>
              <a:path w="1711216" h="1720601">
                <a:moveTo>
                  <a:pt x="0" y="0"/>
                </a:moveTo>
                <a:lnTo>
                  <a:pt x="1711217" y="0"/>
                </a:lnTo>
                <a:lnTo>
                  <a:pt x="1711217" y="1720601"/>
                </a:lnTo>
                <a:lnTo>
                  <a:pt x="0" y="1720601"/>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sl-SI"/>
          </a:p>
        </p:txBody>
      </p:sp>
      <p:sp>
        <p:nvSpPr>
          <p:cNvPr id="21" name="Freeform 21"/>
          <p:cNvSpPr/>
          <p:nvPr/>
        </p:nvSpPr>
        <p:spPr>
          <a:xfrm rot="-5400000">
            <a:off x="1616521" y="6697538"/>
            <a:ext cx="1711216" cy="1720601"/>
          </a:xfrm>
          <a:custGeom>
            <a:avLst/>
            <a:gdLst/>
            <a:ahLst/>
            <a:cxnLst/>
            <a:rect l="l" t="t" r="r" b="b"/>
            <a:pathLst>
              <a:path w="1711216" h="1720601">
                <a:moveTo>
                  <a:pt x="0" y="0"/>
                </a:moveTo>
                <a:lnTo>
                  <a:pt x="1711217" y="0"/>
                </a:lnTo>
                <a:lnTo>
                  <a:pt x="1711217" y="1720602"/>
                </a:lnTo>
                <a:lnTo>
                  <a:pt x="0" y="1720602"/>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sl-SI"/>
          </a:p>
        </p:txBody>
      </p:sp>
      <p:sp>
        <p:nvSpPr>
          <p:cNvPr id="22" name="TextBox 22"/>
          <p:cNvSpPr txBox="1"/>
          <p:nvPr/>
        </p:nvSpPr>
        <p:spPr>
          <a:xfrm>
            <a:off x="2081134" y="2240117"/>
            <a:ext cx="1139281" cy="291008"/>
          </a:xfrm>
          <a:prstGeom prst="rect">
            <a:avLst/>
          </a:prstGeom>
        </p:spPr>
        <p:txBody>
          <a:bodyPr lIns="0" tIns="0" rIns="0" bIns="0" rtlCol="0" anchor="t">
            <a:spAutoFit/>
          </a:bodyPr>
          <a:lstStyle/>
          <a:p>
            <a:pPr algn="l">
              <a:lnSpc>
                <a:spcPts val="2224"/>
              </a:lnSpc>
            </a:pPr>
            <a:r>
              <a:rPr lang="en-US" sz="1589" b="1" spc="1">
                <a:solidFill>
                  <a:srgbClr val="000000"/>
                </a:solidFill>
                <a:latin typeface="Calibri (MS) Bold"/>
                <a:ea typeface="Calibri (MS) Bold"/>
                <a:cs typeface="Calibri (MS) Bold"/>
                <a:sym typeface="Calibri (MS) Bold"/>
              </a:rPr>
              <a:t>POTREBE</a:t>
            </a:r>
          </a:p>
        </p:txBody>
      </p:sp>
      <p:sp>
        <p:nvSpPr>
          <p:cNvPr id="23" name="TextBox 23"/>
          <p:cNvSpPr txBox="1"/>
          <p:nvPr/>
        </p:nvSpPr>
        <p:spPr>
          <a:xfrm>
            <a:off x="2184678" y="4441721"/>
            <a:ext cx="937369" cy="291008"/>
          </a:xfrm>
          <a:prstGeom prst="rect">
            <a:avLst/>
          </a:prstGeom>
        </p:spPr>
        <p:txBody>
          <a:bodyPr lIns="0" tIns="0" rIns="0" bIns="0" rtlCol="0" anchor="t">
            <a:spAutoFit/>
          </a:bodyPr>
          <a:lstStyle/>
          <a:p>
            <a:pPr algn="l">
              <a:lnSpc>
                <a:spcPts val="2224"/>
              </a:lnSpc>
            </a:pPr>
            <a:r>
              <a:rPr lang="en-US" sz="1589" b="1" spc="1">
                <a:solidFill>
                  <a:srgbClr val="000000"/>
                </a:solidFill>
                <a:latin typeface="Calibri (MS) Bold"/>
                <a:ea typeface="Calibri (MS) Bold"/>
                <a:cs typeface="Calibri (MS) Bold"/>
                <a:sym typeface="Calibri (MS) Bold"/>
              </a:rPr>
              <a:t>UKREP</a:t>
            </a:r>
          </a:p>
        </p:txBody>
      </p:sp>
      <p:sp>
        <p:nvSpPr>
          <p:cNvPr id="24" name="TextBox 24"/>
          <p:cNvSpPr txBox="1"/>
          <p:nvPr/>
        </p:nvSpPr>
        <p:spPr>
          <a:xfrm>
            <a:off x="2005854" y="6789683"/>
            <a:ext cx="1295017" cy="291008"/>
          </a:xfrm>
          <a:prstGeom prst="rect">
            <a:avLst/>
          </a:prstGeom>
        </p:spPr>
        <p:txBody>
          <a:bodyPr lIns="0" tIns="0" rIns="0" bIns="0" rtlCol="0" anchor="t">
            <a:spAutoFit/>
          </a:bodyPr>
          <a:lstStyle/>
          <a:p>
            <a:pPr algn="l">
              <a:lnSpc>
                <a:spcPts val="2224"/>
              </a:lnSpc>
            </a:pPr>
            <a:r>
              <a:rPr lang="en-US" sz="1589" b="1" spc="1">
                <a:solidFill>
                  <a:srgbClr val="000000"/>
                </a:solidFill>
                <a:latin typeface="Calibri (MS) Bold"/>
                <a:ea typeface="Calibri (MS) Bold"/>
                <a:cs typeface="Calibri (MS) Bold"/>
                <a:sym typeface="Calibri (MS) Bold"/>
              </a:rPr>
              <a:t>KAZALNIKI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584883"/>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Freeform 12"/>
          <p:cNvSpPr/>
          <p:nvPr/>
        </p:nvSpPr>
        <p:spPr>
          <a:xfrm rot="-10800000">
            <a:off x="2307789" y="3223280"/>
            <a:ext cx="4509691" cy="2562363"/>
          </a:xfrm>
          <a:custGeom>
            <a:avLst/>
            <a:gdLst/>
            <a:ahLst/>
            <a:cxnLst/>
            <a:rect l="l" t="t" r="r" b="b"/>
            <a:pathLst>
              <a:path w="4509691" h="2562363">
                <a:moveTo>
                  <a:pt x="0" y="0"/>
                </a:moveTo>
                <a:lnTo>
                  <a:pt x="4509691" y="0"/>
                </a:lnTo>
                <a:lnTo>
                  <a:pt x="4509691" y="2562363"/>
                </a:lnTo>
                <a:lnTo>
                  <a:pt x="0" y="2562363"/>
                </a:lnTo>
                <a:lnTo>
                  <a:pt x="0" y="0"/>
                </a:lnTo>
                <a:close/>
              </a:path>
            </a:pathLst>
          </a:custGeom>
          <a:blipFill>
            <a:blip r:embed="rId9"/>
            <a:stretch>
              <a:fillRect l="-108078" t="-120910" r="-40320" b="-207522"/>
            </a:stretch>
          </a:blipFill>
        </p:spPr>
        <p:txBody>
          <a:bodyPr/>
          <a:lstStyle/>
          <a:p>
            <a:endParaRPr lang="sl-SI"/>
          </a:p>
        </p:txBody>
      </p:sp>
      <p:sp>
        <p:nvSpPr>
          <p:cNvPr id="13" name="Freeform 13"/>
          <p:cNvSpPr/>
          <p:nvPr/>
        </p:nvSpPr>
        <p:spPr>
          <a:xfrm rot="-10800000">
            <a:off x="7264558" y="3223280"/>
            <a:ext cx="4509691" cy="2562363"/>
          </a:xfrm>
          <a:custGeom>
            <a:avLst/>
            <a:gdLst/>
            <a:ahLst/>
            <a:cxnLst/>
            <a:rect l="l" t="t" r="r" b="b"/>
            <a:pathLst>
              <a:path w="4509691" h="2562363">
                <a:moveTo>
                  <a:pt x="0" y="0"/>
                </a:moveTo>
                <a:lnTo>
                  <a:pt x="4509691" y="0"/>
                </a:lnTo>
                <a:lnTo>
                  <a:pt x="4509691" y="2562363"/>
                </a:lnTo>
                <a:lnTo>
                  <a:pt x="0" y="2562363"/>
                </a:lnTo>
                <a:lnTo>
                  <a:pt x="0" y="0"/>
                </a:lnTo>
                <a:close/>
              </a:path>
            </a:pathLst>
          </a:custGeom>
          <a:blipFill>
            <a:blip r:embed="rId9"/>
            <a:stretch>
              <a:fillRect l="-108078" t="-120910" r="-40320" b="-207522"/>
            </a:stretch>
          </a:blipFill>
        </p:spPr>
        <p:txBody>
          <a:bodyPr/>
          <a:lstStyle/>
          <a:p>
            <a:endParaRPr lang="sl-SI"/>
          </a:p>
        </p:txBody>
      </p:sp>
      <p:sp>
        <p:nvSpPr>
          <p:cNvPr id="14" name="Freeform 14"/>
          <p:cNvSpPr/>
          <p:nvPr/>
        </p:nvSpPr>
        <p:spPr>
          <a:xfrm rot="-10800000">
            <a:off x="2356965" y="6341951"/>
            <a:ext cx="9417284" cy="1726203"/>
          </a:xfrm>
          <a:custGeom>
            <a:avLst/>
            <a:gdLst/>
            <a:ahLst/>
            <a:cxnLst/>
            <a:rect l="l" t="t" r="r" b="b"/>
            <a:pathLst>
              <a:path w="9417284" h="1726203">
                <a:moveTo>
                  <a:pt x="0" y="0"/>
                </a:moveTo>
                <a:lnTo>
                  <a:pt x="9417284" y="0"/>
                </a:lnTo>
                <a:lnTo>
                  <a:pt x="9417284" y="1726203"/>
                </a:lnTo>
                <a:lnTo>
                  <a:pt x="0" y="1726203"/>
                </a:lnTo>
                <a:lnTo>
                  <a:pt x="0" y="0"/>
                </a:lnTo>
                <a:close/>
              </a:path>
            </a:pathLst>
          </a:custGeom>
          <a:blipFill>
            <a:blip r:embed="rId9"/>
            <a:stretch>
              <a:fillRect l="-37509" t="-241721" b="-393456"/>
            </a:stretch>
          </a:blipFill>
        </p:spPr>
        <p:txBody>
          <a:bodyPr/>
          <a:lstStyle/>
          <a:p>
            <a:endParaRPr lang="sl-SI"/>
          </a:p>
        </p:txBody>
      </p:sp>
      <p:grpSp>
        <p:nvGrpSpPr>
          <p:cNvPr id="15" name="Group 15"/>
          <p:cNvGrpSpPr/>
          <p:nvPr/>
        </p:nvGrpSpPr>
        <p:grpSpPr>
          <a:xfrm>
            <a:off x="12413064" y="3751281"/>
            <a:ext cx="4173533" cy="1525335"/>
            <a:chOff x="0" y="0"/>
            <a:chExt cx="1638636" cy="598886"/>
          </a:xfrm>
        </p:grpSpPr>
        <p:sp>
          <p:nvSpPr>
            <p:cNvPr id="16" name="Freeform 16"/>
            <p:cNvSpPr/>
            <p:nvPr/>
          </p:nvSpPr>
          <p:spPr>
            <a:xfrm>
              <a:off x="0" y="0"/>
              <a:ext cx="1638636" cy="598886"/>
            </a:xfrm>
            <a:custGeom>
              <a:avLst/>
              <a:gdLst/>
              <a:ahLst/>
              <a:cxnLst/>
              <a:rect l="l" t="t" r="r" b="b"/>
              <a:pathLst>
                <a:path w="1638636" h="598886">
                  <a:moveTo>
                    <a:pt x="68635" y="0"/>
                  </a:moveTo>
                  <a:lnTo>
                    <a:pt x="1570001" y="0"/>
                  </a:lnTo>
                  <a:cubicBezTo>
                    <a:pt x="1588204" y="0"/>
                    <a:pt x="1605662" y="7231"/>
                    <a:pt x="1618533" y="20103"/>
                  </a:cubicBezTo>
                  <a:cubicBezTo>
                    <a:pt x="1631405" y="32974"/>
                    <a:pt x="1638636" y="50432"/>
                    <a:pt x="1638636" y="68635"/>
                  </a:cubicBezTo>
                  <a:lnTo>
                    <a:pt x="1638636" y="530251"/>
                  </a:lnTo>
                  <a:cubicBezTo>
                    <a:pt x="1638636" y="548454"/>
                    <a:pt x="1631405" y="565912"/>
                    <a:pt x="1618533" y="578783"/>
                  </a:cubicBezTo>
                  <a:cubicBezTo>
                    <a:pt x="1605662" y="591655"/>
                    <a:pt x="1588204" y="598886"/>
                    <a:pt x="1570001" y="598886"/>
                  </a:cubicBezTo>
                  <a:lnTo>
                    <a:pt x="68635" y="598886"/>
                  </a:lnTo>
                  <a:cubicBezTo>
                    <a:pt x="50432" y="598886"/>
                    <a:pt x="32974" y="591655"/>
                    <a:pt x="20103" y="578783"/>
                  </a:cubicBezTo>
                  <a:cubicBezTo>
                    <a:pt x="7231" y="565912"/>
                    <a:pt x="0" y="548454"/>
                    <a:pt x="0" y="530251"/>
                  </a:cubicBezTo>
                  <a:lnTo>
                    <a:pt x="0" y="68635"/>
                  </a:lnTo>
                  <a:cubicBezTo>
                    <a:pt x="0" y="50432"/>
                    <a:pt x="7231" y="32974"/>
                    <a:pt x="20103" y="20103"/>
                  </a:cubicBezTo>
                  <a:cubicBezTo>
                    <a:pt x="32974" y="7231"/>
                    <a:pt x="50432" y="0"/>
                    <a:pt x="68635" y="0"/>
                  </a:cubicBezTo>
                  <a:close/>
                </a:path>
              </a:pathLst>
            </a:custGeom>
            <a:gradFill rotWithShape="1">
              <a:gsLst>
                <a:gs pos="0">
                  <a:srgbClr val="CDFFD8">
                    <a:alpha val="70000"/>
                  </a:srgbClr>
                </a:gs>
                <a:gs pos="100000">
                  <a:srgbClr val="94B9FF">
                    <a:alpha val="70000"/>
                  </a:srgbClr>
                </a:gs>
              </a:gsLst>
              <a:lin ang="0"/>
            </a:gradFill>
          </p:spPr>
          <p:txBody>
            <a:bodyPr/>
            <a:lstStyle/>
            <a:p>
              <a:endParaRPr lang="sl-SI"/>
            </a:p>
          </p:txBody>
        </p:sp>
        <p:sp>
          <p:nvSpPr>
            <p:cNvPr id="17" name="TextBox 17"/>
            <p:cNvSpPr txBox="1"/>
            <p:nvPr/>
          </p:nvSpPr>
          <p:spPr>
            <a:xfrm>
              <a:off x="0" y="-28575"/>
              <a:ext cx="1638636" cy="627461"/>
            </a:xfrm>
            <a:prstGeom prst="rect">
              <a:avLst/>
            </a:prstGeom>
          </p:spPr>
          <p:txBody>
            <a:bodyPr lIns="34077" tIns="34077" rIns="34077" bIns="34077" rtlCol="0" anchor="ctr"/>
            <a:lstStyle/>
            <a:p>
              <a:pPr algn="ctr">
                <a:lnSpc>
                  <a:spcPts val="1784"/>
                </a:lnSpc>
                <a:spcBef>
                  <a:spcPct val="0"/>
                </a:spcBef>
              </a:pPr>
              <a:endParaRPr/>
            </a:p>
          </p:txBody>
        </p:sp>
      </p:grpSp>
      <p:sp>
        <p:nvSpPr>
          <p:cNvPr id="18" name="Freeform 18"/>
          <p:cNvSpPr/>
          <p:nvPr/>
        </p:nvSpPr>
        <p:spPr>
          <a:xfrm>
            <a:off x="12429066" y="6979046"/>
            <a:ext cx="4287282" cy="1089108"/>
          </a:xfrm>
          <a:custGeom>
            <a:avLst/>
            <a:gdLst/>
            <a:ahLst/>
            <a:cxnLst/>
            <a:rect l="l" t="t" r="r" b="b"/>
            <a:pathLst>
              <a:path w="4287282" h="1089108">
                <a:moveTo>
                  <a:pt x="0" y="0"/>
                </a:moveTo>
                <a:lnTo>
                  <a:pt x="4287282" y="0"/>
                </a:lnTo>
                <a:lnTo>
                  <a:pt x="4287282" y="1089108"/>
                </a:lnTo>
                <a:lnTo>
                  <a:pt x="0" y="1089108"/>
                </a:lnTo>
                <a:lnTo>
                  <a:pt x="0" y="0"/>
                </a:lnTo>
                <a:close/>
              </a:path>
            </a:pathLst>
          </a:custGeom>
          <a:blipFill>
            <a:blip r:embed="rId10"/>
            <a:stretch>
              <a:fillRect/>
            </a:stretch>
          </a:blipFill>
        </p:spPr>
        <p:txBody>
          <a:bodyPr/>
          <a:lstStyle/>
          <a:p>
            <a:endParaRPr lang="sl-SI"/>
          </a:p>
        </p:txBody>
      </p:sp>
      <p:sp>
        <p:nvSpPr>
          <p:cNvPr id="19" name="TextBox 19"/>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UPRAVIČENCI</a:t>
            </a:r>
          </a:p>
        </p:txBody>
      </p:sp>
      <p:sp>
        <p:nvSpPr>
          <p:cNvPr id="20" name="TextBox 20"/>
          <p:cNvSpPr txBox="1"/>
          <p:nvPr/>
        </p:nvSpPr>
        <p:spPr>
          <a:xfrm>
            <a:off x="2307789" y="3533679"/>
            <a:ext cx="4509691" cy="1912916"/>
          </a:xfrm>
          <a:prstGeom prst="rect">
            <a:avLst/>
          </a:prstGeom>
        </p:spPr>
        <p:txBody>
          <a:bodyPr lIns="0" tIns="0" rIns="0" bIns="0" rtlCol="0" anchor="t">
            <a:spAutoFit/>
          </a:bodyPr>
          <a:lstStyle/>
          <a:p>
            <a:pPr algn="ctr">
              <a:lnSpc>
                <a:spcPts val="2318"/>
              </a:lnSpc>
              <a:spcBef>
                <a:spcPct val="0"/>
              </a:spcBef>
            </a:pPr>
            <a:r>
              <a:rPr lang="en-US" sz="1655" b="1" u="sng" spc="1">
                <a:solidFill>
                  <a:srgbClr val="000000"/>
                </a:solidFill>
                <a:latin typeface="Poppins Bold"/>
                <a:ea typeface="Poppins Bold"/>
                <a:cs typeface="Poppins Bold"/>
                <a:sym typeface="Poppins Bold"/>
              </a:rPr>
              <a:t>PRAVNE OSEBE </a:t>
            </a:r>
          </a:p>
          <a:p>
            <a:pPr algn="ctr">
              <a:lnSpc>
                <a:spcPts val="2318"/>
              </a:lnSpc>
              <a:spcBef>
                <a:spcPct val="0"/>
              </a:spcBef>
            </a:pPr>
            <a:endParaRPr lang="en-US" sz="1655" b="1" u="sng" spc="1">
              <a:solidFill>
                <a:srgbClr val="000000"/>
              </a:solidFill>
              <a:latin typeface="Poppins Bold"/>
              <a:ea typeface="Poppins Bold"/>
              <a:cs typeface="Poppins Bold"/>
              <a:sym typeface="Poppins Bold"/>
            </a:endParaRPr>
          </a:p>
          <a:p>
            <a:pPr algn="ctr">
              <a:lnSpc>
                <a:spcPts val="2100"/>
              </a:lnSpc>
              <a:spcBef>
                <a:spcPct val="0"/>
              </a:spcBef>
            </a:pPr>
            <a:r>
              <a:rPr lang="en-US" sz="1500" spc="1">
                <a:solidFill>
                  <a:srgbClr val="000000"/>
                </a:solidFill>
                <a:latin typeface="Poppins"/>
                <a:ea typeface="Poppins"/>
                <a:cs typeface="Poppins"/>
                <a:sym typeface="Poppins"/>
              </a:rPr>
              <a:t>Pravne osebe javnega prava</a:t>
            </a:r>
          </a:p>
          <a:p>
            <a:pPr algn="ctr">
              <a:lnSpc>
                <a:spcPts val="2100"/>
              </a:lnSpc>
              <a:spcBef>
                <a:spcPct val="0"/>
              </a:spcBef>
            </a:pPr>
            <a:endParaRPr lang="en-US" sz="1500" spc="1">
              <a:solidFill>
                <a:srgbClr val="000000"/>
              </a:solidFill>
              <a:latin typeface="Poppins"/>
              <a:ea typeface="Poppins"/>
              <a:cs typeface="Poppins"/>
              <a:sym typeface="Poppins"/>
            </a:endParaRPr>
          </a:p>
          <a:p>
            <a:pPr algn="ctr">
              <a:lnSpc>
                <a:spcPts val="2100"/>
              </a:lnSpc>
              <a:spcBef>
                <a:spcPct val="0"/>
              </a:spcBef>
            </a:pPr>
            <a:r>
              <a:rPr lang="en-US" sz="1500" spc="1">
                <a:solidFill>
                  <a:srgbClr val="000000"/>
                </a:solidFill>
                <a:latin typeface="Poppins"/>
                <a:ea typeface="Poppins"/>
                <a:cs typeface="Poppins"/>
                <a:sym typeface="Poppins"/>
              </a:rPr>
              <a:t>Pravne osebe zasebnega prava </a:t>
            </a:r>
          </a:p>
          <a:p>
            <a:pPr algn="ctr">
              <a:lnSpc>
                <a:spcPts val="2100"/>
              </a:lnSpc>
              <a:spcBef>
                <a:spcPct val="0"/>
              </a:spcBef>
            </a:pPr>
            <a:r>
              <a:rPr lang="en-US" sz="1500" spc="1">
                <a:solidFill>
                  <a:srgbClr val="000000"/>
                </a:solidFill>
                <a:latin typeface="Poppins"/>
                <a:ea typeface="Poppins"/>
                <a:cs typeface="Poppins"/>
                <a:sym typeface="Poppins"/>
              </a:rPr>
              <a:t>ALI društva zasebnega prava v javnem interesu </a:t>
            </a:r>
          </a:p>
        </p:txBody>
      </p:sp>
      <p:sp>
        <p:nvSpPr>
          <p:cNvPr id="21" name="TextBox 21"/>
          <p:cNvSpPr txBox="1"/>
          <p:nvPr/>
        </p:nvSpPr>
        <p:spPr>
          <a:xfrm>
            <a:off x="7264558" y="4001621"/>
            <a:ext cx="4509691" cy="1112593"/>
          </a:xfrm>
          <a:prstGeom prst="rect">
            <a:avLst/>
          </a:prstGeom>
        </p:spPr>
        <p:txBody>
          <a:bodyPr lIns="0" tIns="0" rIns="0" bIns="0" rtlCol="0" anchor="t">
            <a:spAutoFit/>
          </a:bodyPr>
          <a:lstStyle/>
          <a:p>
            <a:pPr algn="ctr">
              <a:lnSpc>
                <a:spcPts val="2318"/>
              </a:lnSpc>
              <a:spcBef>
                <a:spcPct val="0"/>
              </a:spcBef>
            </a:pPr>
            <a:r>
              <a:rPr lang="en-US" sz="1655" b="1" u="sng" spc="1">
                <a:solidFill>
                  <a:srgbClr val="000000"/>
                </a:solidFill>
                <a:latin typeface="Poppins Bold"/>
                <a:ea typeface="Poppins Bold"/>
                <a:cs typeface="Poppins Bold"/>
                <a:sym typeface="Poppins Bold"/>
              </a:rPr>
              <a:t>FIZIČNE OSEBE </a:t>
            </a:r>
          </a:p>
          <a:p>
            <a:pPr algn="ctr">
              <a:lnSpc>
                <a:spcPts val="2318"/>
              </a:lnSpc>
              <a:spcBef>
                <a:spcPct val="0"/>
              </a:spcBef>
            </a:pPr>
            <a:endParaRPr lang="en-US" sz="1655" b="1" u="sng" spc="1">
              <a:solidFill>
                <a:srgbClr val="000000"/>
              </a:solidFill>
              <a:latin typeface="Poppins Bold"/>
              <a:ea typeface="Poppins Bold"/>
              <a:cs typeface="Poppins Bold"/>
              <a:sym typeface="Poppins Bold"/>
            </a:endParaRPr>
          </a:p>
          <a:p>
            <a:pPr algn="ctr">
              <a:lnSpc>
                <a:spcPts val="2100"/>
              </a:lnSpc>
              <a:spcBef>
                <a:spcPct val="0"/>
              </a:spcBef>
            </a:pPr>
            <a:r>
              <a:rPr lang="en-US" sz="1500" spc="1">
                <a:solidFill>
                  <a:srgbClr val="000000"/>
                </a:solidFill>
                <a:latin typeface="Poppins"/>
                <a:ea typeface="Poppins"/>
                <a:cs typeface="Poppins"/>
                <a:sym typeface="Poppins"/>
              </a:rPr>
              <a:t>Samostojni podjetnik</a:t>
            </a:r>
          </a:p>
          <a:p>
            <a:pPr algn="ctr">
              <a:lnSpc>
                <a:spcPts val="2100"/>
              </a:lnSpc>
              <a:spcBef>
                <a:spcPct val="0"/>
              </a:spcBef>
            </a:pPr>
            <a:endParaRPr lang="en-US" sz="1500" spc="1">
              <a:solidFill>
                <a:srgbClr val="000000"/>
              </a:solidFill>
              <a:latin typeface="Poppins"/>
              <a:ea typeface="Poppins"/>
              <a:cs typeface="Poppins"/>
              <a:sym typeface="Poppins"/>
            </a:endParaRPr>
          </a:p>
        </p:txBody>
      </p:sp>
      <p:sp>
        <p:nvSpPr>
          <p:cNvPr id="22" name="TextBox 22"/>
          <p:cNvSpPr txBox="1"/>
          <p:nvPr/>
        </p:nvSpPr>
        <p:spPr>
          <a:xfrm>
            <a:off x="2356965" y="6675363"/>
            <a:ext cx="9417284" cy="1076623"/>
          </a:xfrm>
          <a:prstGeom prst="rect">
            <a:avLst/>
          </a:prstGeom>
        </p:spPr>
        <p:txBody>
          <a:bodyPr lIns="0" tIns="0" rIns="0" bIns="0" rtlCol="0" anchor="t">
            <a:spAutoFit/>
          </a:bodyPr>
          <a:lstStyle/>
          <a:p>
            <a:pPr algn="ctr">
              <a:lnSpc>
                <a:spcPts val="2100"/>
              </a:lnSpc>
            </a:pPr>
            <a:r>
              <a:rPr lang="en-US" sz="1500" b="1" u="sng" spc="1">
                <a:solidFill>
                  <a:srgbClr val="000000"/>
                </a:solidFill>
                <a:latin typeface="Poppins Bold"/>
                <a:ea typeface="Poppins Bold"/>
                <a:cs typeface="Poppins Bold"/>
                <a:sym typeface="Poppins Bold"/>
              </a:rPr>
              <a:t>Do podpore niso upravičeni:</a:t>
            </a:r>
          </a:p>
          <a:p>
            <a:pPr algn="ctr">
              <a:lnSpc>
                <a:spcPts val="2100"/>
              </a:lnSpc>
            </a:pPr>
            <a:endParaRPr lang="en-US" sz="1500" b="1" u="sng" spc="1">
              <a:solidFill>
                <a:srgbClr val="000000"/>
              </a:solidFill>
              <a:latin typeface="Poppins Bold"/>
              <a:ea typeface="Poppins Bold"/>
              <a:cs typeface="Poppins Bold"/>
              <a:sym typeface="Poppins Bold"/>
            </a:endParaRPr>
          </a:p>
          <a:p>
            <a:pPr algn="ctr">
              <a:lnSpc>
                <a:spcPts val="2100"/>
              </a:lnSpc>
            </a:pPr>
            <a:r>
              <a:rPr lang="en-US" sz="1500" spc="1">
                <a:solidFill>
                  <a:srgbClr val="000000"/>
                </a:solidFill>
                <a:latin typeface="Poppins"/>
                <a:ea typeface="Poppins"/>
                <a:cs typeface="Poppins"/>
                <a:sym typeface="Poppins"/>
              </a:rPr>
              <a:t>Agrarne skupnosti </a:t>
            </a:r>
          </a:p>
          <a:p>
            <a:pPr algn="ctr">
              <a:lnSpc>
                <a:spcPts val="2100"/>
              </a:lnSpc>
              <a:spcBef>
                <a:spcPct val="0"/>
              </a:spcBef>
            </a:pPr>
            <a:r>
              <a:rPr lang="en-US" sz="1500" spc="1">
                <a:solidFill>
                  <a:srgbClr val="000000"/>
                </a:solidFill>
                <a:latin typeface="Poppins"/>
                <a:ea typeface="Poppins"/>
                <a:cs typeface="Poppins"/>
                <a:sym typeface="Poppins"/>
              </a:rPr>
              <a:t>Osebe s statusom samostojnega kulturnega delavca / športnega delavca</a:t>
            </a:r>
          </a:p>
        </p:txBody>
      </p:sp>
      <p:sp>
        <p:nvSpPr>
          <p:cNvPr id="23" name="TextBox 23"/>
          <p:cNvSpPr txBox="1"/>
          <p:nvPr/>
        </p:nvSpPr>
        <p:spPr>
          <a:xfrm>
            <a:off x="12648853" y="4062763"/>
            <a:ext cx="3847708" cy="835772"/>
          </a:xfrm>
          <a:prstGeom prst="rect">
            <a:avLst/>
          </a:prstGeom>
        </p:spPr>
        <p:txBody>
          <a:bodyPr lIns="0" tIns="0" rIns="0" bIns="0" rtlCol="0" anchor="t">
            <a:spAutoFit/>
          </a:bodyPr>
          <a:lstStyle/>
          <a:p>
            <a:pPr algn="l">
              <a:lnSpc>
                <a:spcPts val="2239"/>
              </a:lnSpc>
            </a:pPr>
            <a:r>
              <a:rPr lang="en-US" sz="1599" b="1">
                <a:solidFill>
                  <a:srgbClr val="32488C"/>
                </a:solidFill>
                <a:latin typeface="Poppins Bold"/>
                <a:ea typeface="Poppins Bold"/>
                <a:cs typeface="Poppins Bold"/>
                <a:sym typeface="Poppins Bold"/>
              </a:rPr>
              <a:t>Upravičenci lahko za sofinanciranje predlagajo projekte, ki jih bodo izvedli </a:t>
            </a:r>
            <a:r>
              <a:rPr lang="en-US" sz="1599" b="1" u="sng">
                <a:solidFill>
                  <a:srgbClr val="32488C"/>
                </a:solidFill>
                <a:latin typeface="Poppins Bold"/>
                <a:ea typeface="Poppins Bold"/>
                <a:cs typeface="Poppins Bold"/>
                <a:sym typeface="Poppins Bold"/>
              </a:rPr>
              <a:t>samostojno ali s partnerji.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TextBox 12"/>
          <p:cNvSpPr txBox="1"/>
          <p:nvPr/>
        </p:nvSpPr>
        <p:spPr>
          <a:xfrm>
            <a:off x="2307789" y="2971876"/>
            <a:ext cx="12631057" cy="4008497"/>
          </a:xfrm>
          <a:prstGeom prst="rect">
            <a:avLst/>
          </a:prstGeom>
        </p:spPr>
        <p:txBody>
          <a:bodyPr lIns="0" tIns="0" rIns="0" bIns="0" rtlCol="0" anchor="t">
            <a:spAutoFit/>
          </a:bodyPr>
          <a:lstStyle/>
          <a:p>
            <a:pPr algn="just">
              <a:lnSpc>
                <a:spcPts val="2660"/>
              </a:lnSpc>
              <a:spcBef>
                <a:spcPct val="0"/>
              </a:spcBef>
            </a:pPr>
            <a:r>
              <a:rPr lang="en-US" sz="1900" b="1" spc="1">
                <a:solidFill>
                  <a:srgbClr val="000000"/>
                </a:solidFill>
                <a:latin typeface="Poppins Bold"/>
                <a:ea typeface="Poppins Bold"/>
                <a:cs typeface="Poppins Bold"/>
                <a:sym typeface="Poppins Bold"/>
              </a:rPr>
              <a:t>Upravičenci (prijavitelj in parterji) morajo izpolnjevati naslednje pogoje:</a:t>
            </a:r>
          </a:p>
          <a:p>
            <a:pPr algn="just">
              <a:lnSpc>
                <a:spcPts val="2660"/>
              </a:lnSpc>
              <a:spcBef>
                <a:spcPct val="0"/>
              </a:spcBef>
            </a:pPr>
            <a:endParaRPr lang="en-US" sz="1900" b="1" spc="1">
              <a:solidFill>
                <a:srgbClr val="000000"/>
              </a:solidFill>
              <a:latin typeface="Poppins Bold"/>
              <a:ea typeface="Poppins Bold"/>
              <a:cs typeface="Poppins Bold"/>
              <a:sym typeface="Poppins Bold"/>
            </a:endParaRPr>
          </a:p>
          <a:p>
            <a:pPr marL="410211" lvl="1" indent="-205106" algn="just">
              <a:lnSpc>
                <a:spcPts val="2660"/>
              </a:lnSpc>
              <a:buFont typeface="Arial"/>
              <a:buChar char="•"/>
            </a:pPr>
            <a:r>
              <a:rPr lang="en-US" sz="1900" spc="1">
                <a:solidFill>
                  <a:srgbClr val="000000"/>
                </a:solidFill>
                <a:latin typeface="Poppins"/>
                <a:ea typeface="Poppins"/>
                <a:cs typeface="Poppins"/>
                <a:sym typeface="Poppins"/>
              </a:rPr>
              <a:t>imajo sedež, registrirano izpostavo, podružnico, organizacijsko enoto oz. poslovno enoto na območju LAS; </a:t>
            </a:r>
          </a:p>
          <a:p>
            <a:pPr marL="410211" lvl="1" indent="-205106" algn="just">
              <a:lnSpc>
                <a:spcPts val="2660"/>
              </a:lnSpc>
              <a:buFont typeface="Arial"/>
              <a:buChar char="•"/>
            </a:pPr>
            <a:r>
              <a:rPr lang="en-US" sz="1900" spc="1">
                <a:solidFill>
                  <a:srgbClr val="000000"/>
                </a:solidFill>
                <a:latin typeface="Poppins"/>
                <a:ea typeface="Poppins"/>
                <a:cs typeface="Poppins"/>
                <a:sym typeface="Poppins"/>
              </a:rPr>
              <a:t>poravnane obvezne dajatve in druge nedavčne obveznosti oz. vrednost teh neplačanih zapadlih obveznosti ne sme znašati 50,00 EUR ali več; </a:t>
            </a:r>
          </a:p>
          <a:p>
            <a:pPr marL="410211" lvl="1" indent="-205106" algn="just">
              <a:lnSpc>
                <a:spcPts val="2660"/>
              </a:lnSpc>
              <a:buFont typeface="Arial"/>
              <a:buChar char="•"/>
            </a:pPr>
            <a:r>
              <a:rPr lang="en-US" sz="1900" spc="1">
                <a:solidFill>
                  <a:srgbClr val="000000"/>
                </a:solidFill>
                <a:latin typeface="Poppins"/>
                <a:ea typeface="Poppins"/>
                <a:cs typeface="Poppins"/>
                <a:sym typeface="Poppins"/>
              </a:rPr>
              <a:t>upravičencu se podpora ne odobri, če je nad njim začet postopek insolventnosti ali prisilnega prenehanja;</a:t>
            </a:r>
          </a:p>
          <a:p>
            <a:pPr marL="410211" lvl="1" indent="-205106" algn="just">
              <a:lnSpc>
                <a:spcPts val="2660"/>
              </a:lnSpc>
              <a:buFont typeface="Arial"/>
              <a:buChar char="•"/>
            </a:pPr>
            <a:r>
              <a:rPr lang="en-US" sz="1900" spc="1">
                <a:solidFill>
                  <a:srgbClr val="000000"/>
                </a:solidFill>
                <a:latin typeface="Poppins"/>
                <a:ea typeface="Poppins"/>
                <a:cs typeface="Poppins"/>
                <a:sym typeface="Poppins"/>
              </a:rPr>
              <a:t>podpore se ne dodeli podjetju, ki je v težavah;</a:t>
            </a:r>
          </a:p>
          <a:p>
            <a:pPr marL="410211" lvl="1" indent="-205106" algn="just">
              <a:lnSpc>
                <a:spcPts val="2660"/>
              </a:lnSpc>
              <a:buFont typeface="Arial"/>
              <a:buChar char="•"/>
            </a:pPr>
            <a:r>
              <a:rPr lang="en-US" sz="1900" spc="1">
                <a:solidFill>
                  <a:srgbClr val="000000"/>
                </a:solidFill>
                <a:latin typeface="Poppins"/>
                <a:ea typeface="Poppins"/>
                <a:cs typeface="Poppins"/>
                <a:sym typeface="Poppins"/>
              </a:rPr>
              <a:t>stroški predlaganega projekta niso bili ali ne bodo financirani z drugimi javnimi sredstvi;</a:t>
            </a:r>
          </a:p>
          <a:p>
            <a:pPr marL="410211" lvl="1" indent="-205106" algn="just">
              <a:lnSpc>
                <a:spcPts val="2660"/>
              </a:lnSpc>
              <a:buFont typeface="Arial"/>
              <a:buChar char="•"/>
            </a:pPr>
            <a:r>
              <a:rPr lang="en-US" sz="1900" spc="1">
                <a:solidFill>
                  <a:srgbClr val="000000"/>
                </a:solidFill>
                <a:latin typeface="Poppins"/>
                <a:ea typeface="Poppins"/>
                <a:cs typeface="Poppins"/>
                <a:sym typeface="Poppins"/>
              </a:rPr>
              <a:t>projekt se ni začel izvajati pred datumom vložitve vloge na MKRR;</a:t>
            </a:r>
          </a:p>
          <a:p>
            <a:pPr marL="410211" lvl="1" indent="-205106" algn="just">
              <a:lnSpc>
                <a:spcPts val="2660"/>
              </a:lnSpc>
              <a:buFont typeface="Arial"/>
              <a:buChar char="•"/>
            </a:pPr>
            <a:r>
              <a:rPr lang="en-US" sz="1900" spc="1">
                <a:solidFill>
                  <a:srgbClr val="000000"/>
                </a:solidFill>
                <a:latin typeface="Poppins"/>
                <a:ea typeface="Poppins"/>
                <a:cs typeface="Poppins"/>
                <a:sym typeface="Poppins"/>
              </a:rPr>
              <a:t>projekt ne bo fizično zaključen ali v celoti izveden pred sklenitvijo pogodbe o sofinanciranju z MKRR.</a:t>
            </a:r>
          </a:p>
        </p:txBody>
      </p:sp>
      <p:sp>
        <p:nvSpPr>
          <p:cNvPr id="13" name="Freeform 13"/>
          <p:cNvSpPr/>
          <p:nvPr/>
        </p:nvSpPr>
        <p:spPr>
          <a:xfrm>
            <a:off x="16003318" y="4604717"/>
            <a:ext cx="1109398" cy="4653583"/>
          </a:xfrm>
          <a:custGeom>
            <a:avLst/>
            <a:gdLst/>
            <a:ahLst/>
            <a:cxnLst/>
            <a:rect l="l" t="t" r="r" b="b"/>
            <a:pathLst>
              <a:path w="1109398" h="4653583">
                <a:moveTo>
                  <a:pt x="0" y="0"/>
                </a:moveTo>
                <a:lnTo>
                  <a:pt x="1109399" y="0"/>
                </a:lnTo>
                <a:lnTo>
                  <a:pt x="1109399" y="4653583"/>
                </a:lnTo>
                <a:lnTo>
                  <a:pt x="0" y="4653583"/>
                </a:lnTo>
                <a:lnTo>
                  <a:pt x="0" y="0"/>
                </a:lnTo>
                <a:close/>
              </a:path>
            </a:pathLst>
          </a:custGeom>
          <a:blipFill>
            <a:blip r:embed="rId9"/>
            <a:stretch>
              <a:fillRect/>
            </a:stretch>
          </a:blipFill>
        </p:spPr>
        <p:txBody>
          <a:bodyPr/>
          <a:lstStyle/>
          <a:p>
            <a:endParaRPr lang="sl-S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34533" y="-253948"/>
            <a:ext cx="2678160" cy="2678160"/>
          </a:xfrm>
          <a:custGeom>
            <a:avLst/>
            <a:gdLst/>
            <a:ahLst/>
            <a:cxnLst/>
            <a:rect l="l" t="t" r="r" b="b"/>
            <a:pathLst>
              <a:path w="2678160" h="2678160">
                <a:moveTo>
                  <a:pt x="0" y="0"/>
                </a:moveTo>
                <a:lnTo>
                  <a:pt x="2678159" y="0"/>
                </a:lnTo>
                <a:lnTo>
                  <a:pt x="2678159" y="2678159"/>
                </a:lnTo>
                <a:lnTo>
                  <a:pt x="0" y="2678159"/>
                </a:lnTo>
                <a:lnTo>
                  <a:pt x="0" y="0"/>
                </a:lnTo>
                <a:close/>
              </a:path>
            </a:pathLst>
          </a:custGeom>
          <a:blipFill>
            <a:blip r:embed="rId2"/>
            <a:stretch>
              <a:fillRect/>
            </a:stretch>
          </a:blipFill>
        </p:spPr>
        <p:txBody>
          <a:bodyPr/>
          <a:lstStyle/>
          <a:p>
            <a:endParaRPr lang="sl-SI"/>
          </a:p>
        </p:txBody>
      </p:sp>
      <p:sp>
        <p:nvSpPr>
          <p:cNvPr id="3" name="Freeform 3"/>
          <p:cNvSpPr/>
          <p:nvPr/>
        </p:nvSpPr>
        <p:spPr>
          <a:xfrm>
            <a:off x="2307789" y="501679"/>
            <a:ext cx="2429888" cy="946272"/>
          </a:xfrm>
          <a:custGeom>
            <a:avLst/>
            <a:gdLst/>
            <a:ahLst/>
            <a:cxnLst/>
            <a:rect l="l" t="t" r="r" b="b"/>
            <a:pathLst>
              <a:path w="2429888" h="946272">
                <a:moveTo>
                  <a:pt x="0" y="0"/>
                </a:moveTo>
                <a:lnTo>
                  <a:pt x="2429888" y="0"/>
                </a:lnTo>
                <a:lnTo>
                  <a:pt x="2429888" y="946272"/>
                </a:lnTo>
                <a:lnTo>
                  <a:pt x="0" y="946272"/>
                </a:lnTo>
                <a:lnTo>
                  <a:pt x="0" y="0"/>
                </a:lnTo>
                <a:close/>
              </a:path>
            </a:pathLst>
          </a:custGeom>
          <a:blipFill>
            <a:blip r:embed="rId3"/>
            <a:stretch>
              <a:fillRect/>
            </a:stretch>
          </a:blipFill>
        </p:spPr>
        <p:txBody>
          <a:bodyPr/>
          <a:lstStyle/>
          <a:p>
            <a:endParaRPr lang="sl-SI"/>
          </a:p>
        </p:txBody>
      </p:sp>
      <p:grpSp>
        <p:nvGrpSpPr>
          <p:cNvPr id="4" name="Group 4"/>
          <p:cNvGrpSpPr/>
          <p:nvPr/>
        </p:nvGrpSpPr>
        <p:grpSpPr>
          <a:xfrm>
            <a:off x="11116555" y="8899230"/>
            <a:ext cx="5134411" cy="718140"/>
            <a:chOff x="0" y="0"/>
            <a:chExt cx="6845881" cy="957520"/>
          </a:xfrm>
        </p:grpSpPr>
        <p:sp>
          <p:nvSpPr>
            <p:cNvPr id="5" name="Freeform 5"/>
            <p:cNvSpPr/>
            <p:nvPr/>
          </p:nvSpPr>
          <p:spPr>
            <a:xfrm>
              <a:off x="0" y="28624"/>
              <a:ext cx="1672013" cy="928896"/>
            </a:xfrm>
            <a:custGeom>
              <a:avLst/>
              <a:gdLst/>
              <a:ahLst/>
              <a:cxnLst/>
              <a:rect l="l" t="t" r="r" b="b"/>
              <a:pathLst>
                <a:path w="1672013" h="928896">
                  <a:moveTo>
                    <a:pt x="0" y="0"/>
                  </a:moveTo>
                  <a:lnTo>
                    <a:pt x="1672013" y="0"/>
                  </a:lnTo>
                  <a:lnTo>
                    <a:pt x="1672013" y="928896"/>
                  </a:lnTo>
                  <a:lnTo>
                    <a:pt x="0" y="928896"/>
                  </a:lnTo>
                  <a:lnTo>
                    <a:pt x="0" y="0"/>
                  </a:lnTo>
                  <a:close/>
                </a:path>
              </a:pathLst>
            </a:custGeom>
            <a:blipFill>
              <a:blip r:embed="rId4"/>
              <a:stretch>
                <a:fillRect/>
              </a:stretch>
            </a:blipFill>
          </p:spPr>
          <p:txBody>
            <a:bodyPr/>
            <a:lstStyle/>
            <a:p>
              <a:endParaRPr lang="sl-SI"/>
            </a:p>
          </p:txBody>
        </p:sp>
        <p:sp>
          <p:nvSpPr>
            <p:cNvPr id="6" name="Freeform 6"/>
            <p:cNvSpPr/>
            <p:nvPr/>
          </p:nvSpPr>
          <p:spPr>
            <a:xfrm>
              <a:off x="2277196" y="0"/>
              <a:ext cx="4568685" cy="957520"/>
            </a:xfrm>
            <a:custGeom>
              <a:avLst/>
              <a:gdLst/>
              <a:ahLst/>
              <a:cxnLst/>
              <a:rect l="l" t="t" r="r" b="b"/>
              <a:pathLst>
                <a:path w="4568685" h="957520">
                  <a:moveTo>
                    <a:pt x="0" y="0"/>
                  </a:moveTo>
                  <a:lnTo>
                    <a:pt x="4568685" y="0"/>
                  </a:lnTo>
                  <a:lnTo>
                    <a:pt x="4568685" y="957520"/>
                  </a:lnTo>
                  <a:lnTo>
                    <a:pt x="0" y="957520"/>
                  </a:lnTo>
                  <a:lnTo>
                    <a:pt x="0" y="0"/>
                  </a:lnTo>
                  <a:close/>
                </a:path>
              </a:pathLst>
            </a:custGeom>
            <a:blipFill>
              <a:blip r:embed="rId5"/>
              <a:stretch>
                <a:fillRect/>
              </a:stretch>
            </a:blipFill>
          </p:spPr>
          <p:txBody>
            <a:bodyPr/>
            <a:lstStyle/>
            <a:p>
              <a:endParaRPr lang="sl-SI"/>
            </a:p>
          </p:txBody>
        </p:sp>
      </p:grpSp>
      <p:sp>
        <p:nvSpPr>
          <p:cNvPr id="7" name="Freeform 7"/>
          <p:cNvSpPr/>
          <p:nvPr/>
        </p:nvSpPr>
        <p:spPr>
          <a:xfrm>
            <a:off x="6207418" y="957207"/>
            <a:ext cx="8791673" cy="153854"/>
          </a:xfrm>
          <a:custGeom>
            <a:avLst/>
            <a:gdLst/>
            <a:ahLst/>
            <a:cxnLst/>
            <a:rect l="l" t="t" r="r" b="b"/>
            <a:pathLst>
              <a:path w="8791673" h="153854">
                <a:moveTo>
                  <a:pt x="0" y="0"/>
                </a:moveTo>
                <a:lnTo>
                  <a:pt x="8791674" y="0"/>
                </a:lnTo>
                <a:lnTo>
                  <a:pt x="8791674" y="153854"/>
                </a:lnTo>
                <a:lnTo>
                  <a:pt x="0" y="153854"/>
                </a:lnTo>
                <a:lnTo>
                  <a:pt x="0" y="0"/>
                </a:lnTo>
                <a:close/>
              </a:path>
            </a:pathLst>
          </a:custGeom>
          <a:blipFill>
            <a:blip r:embed="rId6"/>
            <a:stretch>
              <a:fillRect/>
            </a:stretch>
          </a:blipFill>
        </p:spPr>
        <p:txBody>
          <a:bodyPr/>
          <a:lstStyle/>
          <a:p>
            <a:endParaRPr lang="sl-SI"/>
          </a:p>
        </p:txBody>
      </p:sp>
      <p:sp>
        <p:nvSpPr>
          <p:cNvPr id="8" name="Freeform 8"/>
          <p:cNvSpPr/>
          <p:nvPr/>
        </p:nvSpPr>
        <p:spPr>
          <a:xfrm>
            <a:off x="12972389" y="529390"/>
            <a:ext cx="1966457" cy="427817"/>
          </a:xfrm>
          <a:custGeom>
            <a:avLst/>
            <a:gdLst/>
            <a:ahLst/>
            <a:cxnLst/>
            <a:rect l="l" t="t" r="r" b="b"/>
            <a:pathLst>
              <a:path w="1966457" h="427817">
                <a:moveTo>
                  <a:pt x="0" y="0"/>
                </a:moveTo>
                <a:lnTo>
                  <a:pt x="1966457" y="0"/>
                </a:lnTo>
                <a:lnTo>
                  <a:pt x="1966457" y="427817"/>
                </a:lnTo>
                <a:lnTo>
                  <a:pt x="0" y="427817"/>
                </a:lnTo>
                <a:lnTo>
                  <a:pt x="0" y="0"/>
                </a:lnTo>
                <a:close/>
              </a:path>
            </a:pathLst>
          </a:custGeom>
          <a:blipFill>
            <a:blip r:embed="rId7"/>
            <a:stretch>
              <a:fillRect/>
            </a:stretch>
          </a:blipFill>
        </p:spPr>
        <p:txBody>
          <a:bodyPr/>
          <a:lstStyle/>
          <a:p>
            <a:endParaRPr lang="sl-SI"/>
          </a:p>
        </p:txBody>
      </p:sp>
      <p:sp>
        <p:nvSpPr>
          <p:cNvPr id="9" name="Freeform 9"/>
          <p:cNvSpPr/>
          <p:nvPr/>
        </p:nvSpPr>
        <p:spPr>
          <a:xfrm>
            <a:off x="1028700" y="1028700"/>
            <a:ext cx="72751" cy="8314347"/>
          </a:xfrm>
          <a:custGeom>
            <a:avLst/>
            <a:gdLst/>
            <a:ahLst/>
            <a:cxnLst/>
            <a:rect l="l" t="t" r="r" b="b"/>
            <a:pathLst>
              <a:path w="72751" h="8314347">
                <a:moveTo>
                  <a:pt x="0" y="0"/>
                </a:moveTo>
                <a:lnTo>
                  <a:pt x="72751" y="0"/>
                </a:lnTo>
                <a:lnTo>
                  <a:pt x="72751" y="8314347"/>
                </a:lnTo>
                <a:lnTo>
                  <a:pt x="0" y="8314347"/>
                </a:lnTo>
                <a:lnTo>
                  <a:pt x="0" y="0"/>
                </a:lnTo>
                <a:close/>
              </a:path>
            </a:pathLst>
          </a:custGeom>
          <a:blipFill>
            <a:blip r:embed="rId8"/>
            <a:stretch>
              <a:fillRect/>
            </a:stretch>
          </a:blipFill>
          <a:ln cap="sq">
            <a:noFill/>
            <a:prstDash val="solid"/>
            <a:miter/>
          </a:ln>
        </p:spPr>
        <p:txBody>
          <a:bodyPr/>
          <a:lstStyle/>
          <a:p>
            <a:endParaRPr lang="sl-SI"/>
          </a:p>
        </p:txBody>
      </p:sp>
      <p:sp>
        <p:nvSpPr>
          <p:cNvPr id="10" name="Freeform 10"/>
          <p:cNvSpPr/>
          <p:nvPr/>
        </p:nvSpPr>
        <p:spPr>
          <a:xfrm>
            <a:off x="17225412" y="2373046"/>
            <a:ext cx="60246" cy="6885254"/>
          </a:xfrm>
          <a:custGeom>
            <a:avLst/>
            <a:gdLst/>
            <a:ahLst/>
            <a:cxnLst/>
            <a:rect l="l" t="t" r="r" b="b"/>
            <a:pathLst>
              <a:path w="60246" h="6885254">
                <a:moveTo>
                  <a:pt x="0" y="0"/>
                </a:moveTo>
                <a:lnTo>
                  <a:pt x="60246" y="0"/>
                </a:lnTo>
                <a:lnTo>
                  <a:pt x="60246" y="6885254"/>
                </a:lnTo>
                <a:lnTo>
                  <a:pt x="0" y="6885254"/>
                </a:lnTo>
                <a:lnTo>
                  <a:pt x="0" y="0"/>
                </a:lnTo>
                <a:close/>
              </a:path>
            </a:pathLst>
          </a:custGeom>
          <a:blipFill>
            <a:blip r:embed="rId8"/>
            <a:stretch>
              <a:fillRect/>
            </a:stretch>
          </a:blipFill>
          <a:ln cap="sq">
            <a:noFill/>
            <a:prstDash val="solid"/>
            <a:miter/>
          </a:ln>
        </p:spPr>
        <p:txBody>
          <a:bodyPr/>
          <a:lstStyle/>
          <a:p>
            <a:endParaRPr lang="sl-SI"/>
          </a:p>
        </p:txBody>
      </p:sp>
      <p:sp>
        <p:nvSpPr>
          <p:cNvPr id="11" name="Freeform 11"/>
          <p:cNvSpPr/>
          <p:nvPr/>
        </p:nvSpPr>
        <p:spPr>
          <a:xfrm rot="5400000">
            <a:off x="5150850" y="5173272"/>
            <a:ext cx="57423" cy="8301723"/>
          </a:xfrm>
          <a:custGeom>
            <a:avLst/>
            <a:gdLst/>
            <a:ahLst/>
            <a:cxnLst/>
            <a:rect l="l" t="t" r="r" b="b"/>
            <a:pathLst>
              <a:path w="57423" h="8301723">
                <a:moveTo>
                  <a:pt x="0" y="0"/>
                </a:moveTo>
                <a:lnTo>
                  <a:pt x="57423" y="0"/>
                </a:lnTo>
                <a:lnTo>
                  <a:pt x="57423" y="8301722"/>
                </a:lnTo>
                <a:lnTo>
                  <a:pt x="0" y="8301722"/>
                </a:lnTo>
                <a:lnTo>
                  <a:pt x="0" y="0"/>
                </a:lnTo>
                <a:close/>
              </a:path>
            </a:pathLst>
          </a:custGeom>
          <a:blipFill>
            <a:blip r:embed="rId8"/>
            <a:stretch>
              <a:fillRect r="-26500"/>
            </a:stretch>
          </a:blipFill>
          <a:ln cap="sq">
            <a:noFill/>
            <a:prstDash val="solid"/>
            <a:miter/>
          </a:ln>
        </p:spPr>
        <p:txBody>
          <a:bodyPr/>
          <a:lstStyle/>
          <a:p>
            <a:endParaRPr lang="sl-SI"/>
          </a:p>
        </p:txBody>
      </p:sp>
      <p:sp>
        <p:nvSpPr>
          <p:cNvPr id="12" name="Freeform 12"/>
          <p:cNvSpPr/>
          <p:nvPr/>
        </p:nvSpPr>
        <p:spPr>
          <a:xfrm>
            <a:off x="10766094" y="3225004"/>
            <a:ext cx="5796130" cy="4989074"/>
          </a:xfrm>
          <a:custGeom>
            <a:avLst/>
            <a:gdLst/>
            <a:ahLst/>
            <a:cxnLst/>
            <a:rect l="l" t="t" r="r" b="b"/>
            <a:pathLst>
              <a:path w="5796130" h="4989074">
                <a:moveTo>
                  <a:pt x="0" y="0"/>
                </a:moveTo>
                <a:lnTo>
                  <a:pt x="5796131" y="0"/>
                </a:lnTo>
                <a:lnTo>
                  <a:pt x="5796131" y="4989074"/>
                </a:lnTo>
                <a:lnTo>
                  <a:pt x="0" y="4989074"/>
                </a:lnTo>
                <a:lnTo>
                  <a:pt x="0" y="0"/>
                </a:lnTo>
                <a:close/>
              </a:path>
            </a:pathLst>
          </a:custGeom>
          <a:blipFill>
            <a:blip r:embed="rId9"/>
            <a:stretch>
              <a:fillRect/>
            </a:stretch>
          </a:blipFill>
        </p:spPr>
        <p:txBody>
          <a:bodyPr/>
          <a:lstStyle/>
          <a:p>
            <a:endParaRPr lang="sl-SI"/>
          </a:p>
        </p:txBody>
      </p:sp>
      <p:sp>
        <p:nvSpPr>
          <p:cNvPr id="13" name="TextBox 13"/>
          <p:cNvSpPr txBox="1"/>
          <p:nvPr/>
        </p:nvSpPr>
        <p:spPr>
          <a:xfrm>
            <a:off x="6335702" y="1218328"/>
            <a:ext cx="8603144" cy="523875"/>
          </a:xfrm>
          <a:prstGeom prst="rect">
            <a:avLst/>
          </a:prstGeom>
        </p:spPr>
        <p:txBody>
          <a:bodyPr lIns="0" tIns="0" rIns="0" bIns="0" rtlCol="0" anchor="t">
            <a:spAutoFit/>
          </a:bodyPr>
          <a:lstStyle/>
          <a:p>
            <a:pPr algn="l">
              <a:lnSpc>
                <a:spcPts val="4199"/>
              </a:lnSpc>
            </a:pPr>
            <a:r>
              <a:rPr lang="en-US" sz="2999" b="1" spc="2">
                <a:solidFill>
                  <a:srgbClr val="32488C"/>
                </a:solidFill>
                <a:latin typeface="Poppins Bold"/>
                <a:ea typeface="Poppins Bold"/>
                <a:cs typeface="Poppins Bold"/>
                <a:sym typeface="Poppins Bold"/>
              </a:rPr>
              <a:t>UPRAVIČENO OBMOČJE IZVAJANJA</a:t>
            </a:r>
          </a:p>
        </p:txBody>
      </p:sp>
      <p:sp>
        <p:nvSpPr>
          <p:cNvPr id="14" name="TextBox 14"/>
          <p:cNvSpPr txBox="1"/>
          <p:nvPr/>
        </p:nvSpPr>
        <p:spPr>
          <a:xfrm>
            <a:off x="2307789" y="3167854"/>
            <a:ext cx="5153918" cy="640229"/>
          </a:xfrm>
          <a:prstGeom prst="rect">
            <a:avLst/>
          </a:prstGeom>
        </p:spPr>
        <p:txBody>
          <a:bodyPr lIns="0" tIns="0" rIns="0" bIns="0" rtlCol="0" anchor="t">
            <a:spAutoFit/>
          </a:bodyPr>
          <a:lstStyle/>
          <a:p>
            <a:pPr algn="ctr">
              <a:lnSpc>
                <a:spcPts val="2519"/>
              </a:lnSpc>
              <a:spcBef>
                <a:spcPct val="0"/>
              </a:spcBef>
            </a:pPr>
            <a:r>
              <a:rPr lang="en-US" sz="1799" spc="1">
                <a:solidFill>
                  <a:srgbClr val="000000"/>
                </a:solidFill>
                <a:latin typeface="Poppins"/>
                <a:ea typeface="Poppins"/>
                <a:cs typeface="Poppins"/>
                <a:sym typeface="Poppins"/>
              </a:rPr>
              <a:t>Projekt se lahko izvede </a:t>
            </a:r>
            <a:r>
              <a:rPr lang="en-US" sz="1799" b="1" spc="1">
                <a:solidFill>
                  <a:srgbClr val="000000"/>
                </a:solidFill>
                <a:latin typeface="Poppins Bold"/>
                <a:ea typeface="Poppins Bold"/>
                <a:cs typeface="Poppins Bold"/>
                <a:sym typeface="Poppins Bold"/>
              </a:rPr>
              <a:t>na območju LAS STIK</a:t>
            </a:r>
            <a:r>
              <a:rPr lang="en-US" sz="1799" spc="1">
                <a:solidFill>
                  <a:srgbClr val="000000"/>
                </a:solidFill>
                <a:latin typeface="Poppins"/>
                <a:ea typeface="Poppins"/>
                <a:cs typeface="Poppins"/>
                <a:sym typeface="Poppins"/>
              </a:rPr>
              <a:t>, </a:t>
            </a:r>
          </a:p>
          <a:p>
            <a:pPr algn="l">
              <a:lnSpc>
                <a:spcPts val="2519"/>
              </a:lnSpc>
              <a:spcBef>
                <a:spcPct val="0"/>
              </a:spcBef>
            </a:pPr>
            <a:r>
              <a:rPr lang="en-US" sz="1799" spc="1">
                <a:solidFill>
                  <a:srgbClr val="000000"/>
                </a:solidFill>
                <a:latin typeface="Poppins"/>
                <a:ea typeface="Poppins"/>
                <a:cs typeface="Poppins"/>
                <a:sym typeface="Poppins"/>
              </a:rPr>
              <a:t>to je na območju občin:</a:t>
            </a:r>
          </a:p>
        </p:txBody>
      </p:sp>
      <p:sp>
        <p:nvSpPr>
          <p:cNvPr id="15" name="Freeform 15"/>
          <p:cNvSpPr/>
          <p:nvPr/>
        </p:nvSpPr>
        <p:spPr>
          <a:xfrm rot="-10800000">
            <a:off x="2307789" y="4446095"/>
            <a:ext cx="3681107" cy="426501"/>
          </a:xfrm>
          <a:custGeom>
            <a:avLst/>
            <a:gdLst/>
            <a:ahLst/>
            <a:cxnLst/>
            <a:rect l="l" t="t" r="r" b="b"/>
            <a:pathLst>
              <a:path w="3681107" h="426501">
                <a:moveTo>
                  <a:pt x="0" y="0"/>
                </a:moveTo>
                <a:lnTo>
                  <a:pt x="3681107" y="0"/>
                </a:lnTo>
                <a:lnTo>
                  <a:pt x="3681107" y="426501"/>
                </a:lnTo>
                <a:lnTo>
                  <a:pt x="0" y="426501"/>
                </a:lnTo>
                <a:lnTo>
                  <a:pt x="0" y="0"/>
                </a:lnTo>
                <a:close/>
              </a:path>
            </a:pathLst>
          </a:custGeom>
          <a:blipFill>
            <a:blip r:embed="rId10">
              <a:alphaModFix amt="77000"/>
            </a:blip>
            <a:stretch>
              <a:fillRect l="-31049" t="-585403" r="-25394" b="-637855"/>
            </a:stretch>
          </a:blipFill>
        </p:spPr>
        <p:txBody>
          <a:bodyPr/>
          <a:lstStyle/>
          <a:p>
            <a:endParaRPr lang="sl-SI"/>
          </a:p>
        </p:txBody>
      </p:sp>
      <p:sp>
        <p:nvSpPr>
          <p:cNvPr id="16" name="Freeform 16"/>
          <p:cNvSpPr/>
          <p:nvPr/>
        </p:nvSpPr>
        <p:spPr>
          <a:xfrm rot="-10800000">
            <a:off x="2307789" y="4945681"/>
            <a:ext cx="3681107" cy="426501"/>
          </a:xfrm>
          <a:custGeom>
            <a:avLst/>
            <a:gdLst/>
            <a:ahLst/>
            <a:cxnLst/>
            <a:rect l="l" t="t" r="r" b="b"/>
            <a:pathLst>
              <a:path w="3681107" h="426501">
                <a:moveTo>
                  <a:pt x="0" y="0"/>
                </a:moveTo>
                <a:lnTo>
                  <a:pt x="3681107" y="0"/>
                </a:lnTo>
                <a:lnTo>
                  <a:pt x="3681107" y="426500"/>
                </a:lnTo>
                <a:lnTo>
                  <a:pt x="0" y="426500"/>
                </a:lnTo>
                <a:lnTo>
                  <a:pt x="0" y="0"/>
                </a:lnTo>
                <a:close/>
              </a:path>
            </a:pathLst>
          </a:custGeom>
          <a:blipFill>
            <a:blip r:embed="rId10">
              <a:alphaModFix amt="44999"/>
            </a:blip>
            <a:stretch>
              <a:fillRect l="-31049" t="-585403" r="-25394" b="-637855"/>
            </a:stretch>
          </a:blipFill>
        </p:spPr>
        <p:txBody>
          <a:bodyPr/>
          <a:lstStyle/>
          <a:p>
            <a:endParaRPr lang="sl-SI"/>
          </a:p>
        </p:txBody>
      </p:sp>
      <p:sp>
        <p:nvSpPr>
          <p:cNvPr id="17" name="Freeform 17"/>
          <p:cNvSpPr/>
          <p:nvPr/>
        </p:nvSpPr>
        <p:spPr>
          <a:xfrm rot="-10800000">
            <a:off x="2307789" y="5445266"/>
            <a:ext cx="3681107" cy="426501"/>
          </a:xfrm>
          <a:custGeom>
            <a:avLst/>
            <a:gdLst/>
            <a:ahLst/>
            <a:cxnLst/>
            <a:rect l="l" t="t" r="r" b="b"/>
            <a:pathLst>
              <a:path w="3681107" h="426501">
                <a:moveTo>
                  <a:pt x="0" y="0"/>
                </a:moveTo>
                <a:lnTo>
                  <a:pt x="3681107" y="0"/>
                </a:lnTo>
                <a:lnTo>
                  <a:pt x="3681107" y="426501"/>
                </a:lnTo>
                <a:lnTo>
                  <a:pt x="0" y="426501"/>
                </a:lnTo>
                <a:lnTo>
                  <a:pt x="0" y="0"/>
                </a:lnTo>
                <a:close/>
              </a:path>
            </a:pathLst>
          </a:custGeom>
          <a:blipFill>
            <a:blip r:embed="rId10">
              <a:alphaModFix amt="77000"/>
            </a:blip>
            <a:stretch>
              <a:fillRect l="-31049" t="-585403" r="-25394" b="-637855"/>
            </a:stretch>
          </a:blipFill>
        </p:spPr>
        <p:txBody>
          <a:bodyPr/>
          <a:lstStyle/>
          <a:p>
            <a:endParaRPr lang="sl-SI"/>
          </a:p>
        </p:txBody>
      </p:sp>
      <p:sp>
        <p:nvSpPr>
          <p:cNvPr id="18" name="Freeform 18"/>
          <p:cNvSpPr/>
          <p:nvPr/>
        </p:nvSpPr>
        <p:spPr>
          <a:xfrm rot="-10800000">
            <a:off x="2307789" y="5944852"/>
            <a:ext cx="3681107" cy="426501"/>
          </a:xfrm>
          <a:custGeom>
            <a:avLst/>
            <a:gdLst/>
            <a:ahLst/>
            <a:cxnLst/>
            <a:rect l="l" t="t" r="r" b="b"/>
            <a:pathLst>
              <a:path w="3681107" h="426501">
                <a:moveTo>
                  <a:pt x="0" y="0"/>
                </a:moveTo>
                <a:lnTo>
                  <a:pt x="3681107" y="0"/>
                </a:lnTo>
                <a:lnTo>
                  <a:pt x="3681107" y="426500"/>
                </a:lnTo>
                <a:lnTo>
                  <a:pt x="0" y="426500"/>
                </a:lnTo>
                <a:lnTo>
                  <a:pt x="0" y="0"/>
                </a:lnTo>
                <a:close/>
              </a:path>
            </a:pathLst>
          </a:custGeom>
          <a:blipFill>
            <a:blip r:embed="rId10">
              <a:alphaModFix amt="44999"/>
            </a:blip>
            <a:stretch>
              <a:fillRect l="-31049" t="-585403" r="-25394" b="-637855"/>
            </a:stretch>
          </a:blipFill>
        </p:spPr>
        <p:txBody>
          <a:bodyPr/>
          <a:lstStyle/>
          <a:p>
            <a:endParaRPr lang="sl-SI"/>
          </a:p>
        </p:txBody>
      </p:sp>
      <p:sp>
        <p:nvSpPr>
          <p:cNvPr id="19" name="Freeform 19"/>
          <p:cNvSpPr/>
          <p:nvPr/>
        </p:nvSpPr>
        <p:spPr>
          <a:xfrm rot="-10800000">
            <a:off x="2307789" y="6444437"/>
            <a:ext cx="3681107" cy="426501"/>
          </a:xfrm>
          <a:custGeom>
            <a:avLst/>
            <a:gdLst/>
            <a:ahLst/>
            <a:cxnLst/>
            <a:rect l="l" t="t" r="r" b="b"/>
            <a:pathLst>
              <a:path w="3681107" h="426501">
                <a:moveTo>
                  <a:pt x="0" y="0"/>
                </a:moveTo>
                <a:lnTo>
                  <a:pt x="3681107" y="0"/>
                </a:lnTo>
                <a:lnTo>
                  <a:pt x="3681107" y="426501"/>
                </a:lnTo>
                <a:lnTo>
                  <a:pt x="0" y="426501"/>
                </a:lnTo>
                <a:lnTo>
                  <a:pt x="0" y="0"/>
                </a:lnTo>
                <a:close/>
              </a:path>
            </a:pathLst>
          </a:custGeom>
          <a:blipFill>
            <a:blip r:embed="rId10">
              <a:alphaModFix amt="77000"/>
            </a:blip>
            <a:stretch>
              <a:fillRect l="-31049" t="-585403" r="-25394" b="-637855"/>
            </a:stretch>
          </a:blipFill>
        </p:spPr>
        <p:txBody>
          <a:bodyPr/>
          <a:lstStyle/>
          <a:p>
            <a:endParaRPr lang="sl-SI"/>
          </a:p>
        </p:txBody>
      </p:sp>
      <p:sp>
        <p:nvSpPr>
          <p:cNvPr id="20" name="Freeform 20"/>
          <p:cNvSpPr/>
          <p:nvPr/>
        </p:nvSpPr>
        <p:spPr>
          <a:xfrm rot="-10800000">
            <a:off x="6032575" y="4446095"/>
            <a:ext cx="3297847" cy="426501"/>
          </a:xfrm>
          <a:custGeom>
            <a:avLst/>
            <a:gdLst/>
            <a:ahLst/>
            <a:cxnLst/>
            <a:rect l="l" t="t" r="r" b="b"/>
            <a:pathLst>
              <a:path w="3297847" h="426501">
                <a:moveTo>
                  <a:pt x="0" y="0"/>
                </a:moveTo>
                <a:lnTo>
                  <a:pt x="3297848" y="0"/>
                </a:lnTo>
                <a:lnTo>
                  <a:pt x="3297848" y="426501"/>
                </a:lnTo>
                <a:lnTo>
                  <a:pt x="0" y="426501"/>
                </a:lnTo>
                <a:lnTo>
                  <a:pt x="0" y="0"/>
                </a:lnTo>
                <a:close/>
              </a:path>
            </a:pathLst>
          </a:custGeom>
          <a:blipFill>
            <a:blip r:embed="rId10">
              <a:alphaModFix amt="77000"/>
            </a:blip>
            <a:stretch>
              <a:fillRect l="-30242" t="-513577" r="-24643" b="-560100"/>
            </a:stretch>
          </a:blipFill>
        </p:spPr>
        <p:txBody>
          <a:bodyPr/>
          <a:lstStyle/>
          <a:p>
            <a:endParaRPr lang="sl-SI"/>
          </a:p>
        </p:txBody>
      </p:sp>
      <p:sp>
        <p:nvSpPr>
          <p:cNvPr id="21" name="Freeform 21"/>
          <p:cNvSpPr/>
          <p:nvPr/>
        </p:nvSpPr>
        <p:spPr>
          <a:xfrm rot="-10800000">
            <a:off x="6032575" y="4945681"/>
            <a:ext cx="3297847" cy="426501"/>
          </a:xfrm>
          <a:custGeom>
            <a:avLst/>
            <a:gdLst/>
            <a:ahLst/>
            <a:cxnLst/>
            <a:rect l="l" t="t" r="r" b="b"/>
            <a:pathLst>
              <a:path w="3297847" h="426501">
                <a:moveTo>
                  <a:pt x="0" y="0"/>
                </a:moveTo>
                <a:lnTo>
                  <a:pt x="3297848" y="0"/>
                </a:lnTo>
                <a:lnTo>
                  <a:pt x="3297848" y="426500"/>
                </a:lnTo>
                <a:lnTo>
                  <a:pt x="0" y="426500"/>
                </a:lnTo>
                <a:lnTo>
                  <a:pt x="0" y="0"/>
                </a:lnTo>
                <a:close/>
              </a:path>
            </a:pathLst>
          </a:custGeom>
          <a:blipFill>
            <a:blip r:embed="rId10">
              <a:alphaModFix amt="44999"/>
            </a:blip>
            <a:stretch>
              <a:fillRect l="-30242" t="-513577" r="-24643" b="-560100"/>
            </a:stretch>
          </a:blipFill>
        </p:spPr>
        <p:txBody>
          <a:bodyPr/>
          <a:lstStyle/>
          <a:p>
            <a:endParaRPr lang="sl-SI"/>
          </a:p>
        </p:txBody>
      </p:sp>
      <p:sp>
        <p:nvSpPr>
          <p:cNvPr id="22" name="Freeform 22"/>
          <p:cNvSpPr/>
          <p:nvPr/>
        </p:nvSpPr>
        <p:spPr>
          <a:xfrm rot="-10800000">
            <a:off x="6032575" y="5445266"/>
            <a:ext cx="3297847" cy="426501"/>
          </a:xfrm>
          <a:custGeom>
            <a:avLst/>
            <a:gdLst/>
            <a:ahLst/>
            <a:cxnLst/>
            <a:rect l="l" t="t" r="r" b="b"/>
            <a:pathLst>
              <a:path w="3297847" h="426501">
                <a:moveTo>
                  <a:pt x="0" y="0"/>
                </a:moveTo>
                <a:lnTo>
                  <a:pt x="3297848" y="0"/>
                </a:lnTo>
                <a:lnTo>
                  <a:pt x="3297848" y="426501"/>
                </a:lnTo>
                <a:lnTo>
                  <a:pt x="0" y="426501"/>
                </a:lnTo>
                <a:lnTo>
                  <a:pt x="0" y="0"/>
                </a:lnTo>
                <a:close/>
              </a:path>
            </a:pathLst>
          </a:custGeom>
          <a:blipFill>
            <a:blip r:embed="rId10">
              <a:alphaModFix amt="77000"/>
            </a:blip>
            <a:stretch>
              <a:fillRect l="-30242" t="-513577" r="-24643" b="-560100"/>
            </a:stretch>
          </a:blipFill>
        </p:spPr>
        <p:txBody>
          <a:bodyPr/>
          <a:lstStyle/>
          <a:p>
            <a:endParaRPr lang="sl-SI"/>
          </a:p>
        </p:txBody>
      </p:sp>
      <p:sp>
        <p:nvSpPr>
          <p:cNvPr id="23" name="Freeform 23"/>
          <p:cNvSpPr/>
          <p:nvPr/>
        </p:nvSpPr>
        <p:spPr>
          <a:xfrm rot="-10800000">
            <a:off x="6032575" y="5944852"/>
            <a:ext cx="3297847" cy="426501"/>
          </a:xfrm>
          <a:custGeom>
            <a:avLst/>
            <a:gdLst/>
            <a:ahLst/>
            <a:cxnLst/>
            <a:rect l="l" t="t" r="r" b="b"/>
            <a:pathLst>
              <a:path w="3297847" h="426501">
                <a:moveTo>
                  <a:pt x="0" y="0"/>
                </a:moveTo>
                <a:lnTo>
                  <a:pt x="3297848" y="0"/>
                </a:lnTo>
                <a:lnTo>
                  <a:pt x="3297848" y="426500"/>
                </a:lnTo>
                <a:lnTo>
                  <a:pt x="0" y="426500"/>
                </a:lnTo>
                <a:lnTo>
                  <a:pt x="0" y="0"/>
                </a:lnTo>
                <a:close/>
              </a:path>
            </a:pathLst>
          </a:custGeom>
          <a:blipFill>
            <a:blip r:embed="rId10">
              <a:alphaModFix amt="44999"/>
            </a:blip>
            <a:stretch>
              <a:fillRect l="-30242" t="-513577" r="-24643" b="-560100"/>
            </a:stretch>
          </a:blipFill>
        </p:spPr>
        <p:txBody>
          <a:bodyPr/>
          <a:lstStyle/>
          <a:p>
            <a:endParaRPr lang="sl-SI"/>
          </a:p>
        </p:txBody>
      </p:sp>
      <p:sp>
        <p:nvSpPr>
          <p:cNvPr id="24" name="Freeform 24"/>
          <p:cNvSpPr/>
          <p:nvPr/>
        </p:nvSpPr>
        <p:spPr>
          <a:xfrm rot="-10800000">
            <a:off x="6032575" y="6444437"/>
            <a:ext cx="3297847" cy="426501"/>
          </a:xfrm>
          <a:custGeom>
            <a:avLst/>
            <a:gdLst/>
            <a:ahLst/>
            <a:cxnLst/>
            <a:rect l="l" t="t" r="r" b="b"/>
            <a:pathLst>
              <a:path w="3297847" h="426501">
                <a:moveTo>
                  <a:pt x="0" y="0"/>
                </a:moveTo>
                <a:lnTo>
                  <a:pt x="3297848" y="0"/>
                </a:lnTo>
                <a:lnTo>
                  <a:pt x="3297848" y="426501"/>
                </a:lnTo>
                <a:lnTo>
                  <a:pt x="0" y="426501"/>
                </a:lnTo>
                <a:lnTo>
                  <a:pt x="0" y="0"/>
                </a:lnTo>
                <a:close/>
              </a:path>
            </a:pathLst>
          </a:custGeom>
          <a:blipFill>
            <a:blip r:embed="rId10">
              <a:alphaModFix amt="77000"/>
            </a:blip>
            <a:stretch>
              <a:fillRect l="-30242" t="-513577" r="-24643" b="-560100"/>
            </a:stretch>
          </a:blipFill>
        </p:spPr>
        <p:txBody>
          <a:bodyPr/>
          <a:lstStyle/>
          <a:p>
            <a:endParaRPr lang="sl-SI"/>
          </a:p>
        </p:txBody>
      </p:sp>
      <p:sp>
        <p:nvSpPr>
          <p:cNvPr id="25" name="TextBox 25"/>
          <p:cNvSpPr txBox="1"/>
          <p:nvPr/>
        </p:nvSpPr>
        <p:spPr>
          <a:xfrm>
            <a:off x="2466945" y="4493909"/>
            <a:ext cx="812043" cy="283247"/>
          </a:xfrm>
          <a:prstGeom prst="rect">
            <a:avLst/>
          </a:prstGeom>
        </p:spPr>
        <p:txBody>
          <a:bodyPr lIns="0" tIns="0" rIns="0" bIns="0" rtlCol="0" anchor="t">
            <a:spAutoFit/>
          </a:bodyPr>
          <a:lstStyle/>
          <a:p>
            <a:pPr algn="l">
              <a:lnSpc>
                <a:spcPts val="2239"/>
              </a:lnSpc>
              <a:spcBef>
                <a:spcPct val="0"/>
              </a:spcBef>
            </a:pPr>
            <a:r>
              <a:rPr lang="en-US" sz="1599" b="1" spc="1">
                <a:solidFill>
                  <a:srgbClr val="32488C"/>
                </a:solidFill>
                <a:latin typeface="Poppins Bold"/>
                <a:ea typeface="Poppins Bold"/>
                <a:cs typeface="Poppins Bold"/>
                <a:sym typeface="Poppins Bold"/>
              </a:rPr>
              <a:t>OBČINA</a:t>
            </a:r>
          </a:p>
        </p:txBody>
      </p:sp>
      <p:sp>
        <p:nvSpPr>
          <p:cNvPr id="26" name="TextBox 26"/>
          <p:cNvSpPr txBox="1"/>
          <p:nvPr/>
        </p:nvSpPr>
        <p:spPr>
          <a:xfrm>
            <a:off x="6207418" y="4493909"/>
            <a:ext cx="2275396" cy="283247"/>
          </a:xfrm>
          <a:prstGeom prst="rect">
            <a:avLst/>
          </a:prstGeom>
        </p:spPr>
        <p:txBody>
          <a:bodyPr lIns="0" tIns="0" rIns="0" bIns="0" rtlCol="0" anchor="t">
            <a:spAutoFit/>
          </a:bodyPr>
          <a:lstStyle/>
          <a:p>
            <a:pPr algn="ctr">
              <a:lnSpc>
                <a:spcPts val="2239"/>
              </a:lnSpc>
              <a:spcBef>
                <a:spcPct val="0"/>
              </a:spcBef>
            </a:pPr>
            <a:r>
              <a:rPr lang="en-US" sz="1599" b="1" spc="1">
                <a:solidFill>
                  <a:srgbClr val="32488C"/>
                </a:solidFill>
                <a:latin typeface="Poppins Bold"/>
                <a:ea typeface="Poppins Bold"/>
                <a:cs typeface="Poppins Bold"/>
                <a:sym typeface="Poppins Bold"/>
              </a:rPr>
              <a:t>UPRAVIČENA NASLEJA</a:t>
            </a:r>
          </a:p>
        </p:txBody>
      </p:sp>
      <p:sp>
        <p:nvSpPr>
          <p:cNvPr id="27" name="TextBox 27"/>
          <p:cNvSpPr txBox="1"/>
          <p:nvPr/>
        </p:nvSpPr>
        <p:spPr>
          <a:xfrm>
            <a:off x="2466945" y="4993495"/>
            <a:ext cx="1750591" cy="283247"/>
          </a:xfrm>
          <a:prstGeom prst="rect">
            <a:avLst/>
          </a:prstGeom>
        </p:spPr>
        <p:txBody>
          <a:bodyPr lIns="0" tIns="0" rIns="0" bIns="0" rtlCol="0" anchor="t">
            <a:spAutoFit/>
          </a:bodyPr>
          <a:lstStyle/>
          <a:p>
            <a:pPr algn="l">
              <a:lnSpc>
                <a:spcPts val="2239"/>
              </a:lnSpc>
              <a:spcBef>
                <a:spcPct val="0"/>
              </a:spcBef>
            </a:pPr>
            <a:r>
              <a:rPr lang="en-US" sz="1599" spc="1">
                <a:solidFill>
                  <a:srgbClr val="000000"/>
                </a:solidFill>
                <a:latin typeface="Poppins"/>
                <a:ea typeface="Poppins"/>
                <a:cs typeface="Poppins"/>
                <a:sym typeface="Poppins"/>
              </a:rPr>
              <a:t>Dolenjske Toplice</a:t>
            </a:r>
          </a:p>
        </p:txBody>
      </p:sp>
      <p:sp>
        <p:nvSpPr>
          <p:cNvPr id="28" name="TextBox 28"/>
          <p:cNvSpPr txBox="1"/>
          <p:nvPr/>
        </p:nvSpPr>
        <p:spPr>
          <a:xfrm>
            <a:off x="2466945" y="5493080"/>
            <a:ext cx="1553394" cy="283247"/>
          </a:xfrm>
          <a:prstGeom prst="rect">
            <a:avLst/>
          </a:prstGeom>
        </p:spPr>
        <p:txBody>
          <a:bodyPr lIns="0" tIns="0" rIns="0" bIns="0" rtlCol="0" anchor="t">
            <a:spAutoFit/>
          </a:bodyPr>
          <a:lstStyle/>
          <a:p>
            <a:pPr algn="l">
              <a:lnSpc>
                <a:spcPts val="2239"/>
              </a:lnSpc>
              <a:spcBef>
                <a:spcPct val="0"/>
              </a:spcBef>
            </a:pPr>
            <a:r>
              <a:rPr lang="en-US" sz="1599" spc="1">
                <a:solidFill>
                  <a:srgbClr val="000000"/>
                </a:solidFill>
                <a:latin typeface="Poppins"/>
                <a:ea typeface="Poppins"/>
                <a:cs typeface="Poppins"/>
                <a:sym typeface="Poppins"/>
              </a:rPr>
              <a:t>Ivančna Gorica</a:t>
            </a:r>
          </a:p>
        </p:txBody>
      </p:sp>
      <p:sp>
        <p:nvSpPr>
          <p:cNvPr id="29" name="TextBox 29"/>
          <p:cNvSpPr txBox="1"/>
          <p:nvPr/>
        </p:nvSpPr>
        <p:spPr>
          <a:xfrm>
            <a:off x="2466945" y="5995592"/>
            <a:ext cx="756791" cy="283247"/>
          </a:xfrm>
          <a:prstGeom prst="rect">
            <a:avLst/>
          </a:prstGeom>
        </p:spPr>
        <p:txBody>
          <a:bodyPr lIns="0" tIns="0" rIns="0" bIns="0" rtlCol="0" anchor="t">
            <a:spAutoFit/>
          </a:bodyPr>
          <a:lstStyle/>
          <a:p>
            <a:pPr algn="l">
              <a:lnSpc>
                <a:spcPts val="2239"/>
              </a:lnSpc>
              <a:spcBef>
                <a:spcPct val="0"/>
              </a:spcBef>
            </a:pPr>
            <a:r>
              <a:rPr lang="en-US" sz="1599" spc="1">
                <a:solidFill>
                  <a:srgbClr val="000000"/>
                </a:solidFill>
                <a:latin typeface="Poppins"/>
                <a:ea typeface="Poppins"/>
                <a:cs typeface="Poppins"/>
                <a:sym typeface="Poppins"/>
              </a:rPr>
              <a:t>Trebnje</a:t>
            </a:r>
          </a:p>
        </p:txBody>
      </p:sp>
      <p:sp>
        <p:nvSpPr>
          <p:cNvPr id="30" name="TextBox 30"/>
          <p:cNvSpPr txBox="1"/>
          <p:nvPr/>
        </p:nvSpPr>
        <p:spPr>
          <a:xfrm>
            <a:off x="2466945" y="6495177"/>
            <a:ext cx="1113048" cy="283247"/>
          </a:xfrm>
          <a:prstGeom prst="rect">
            <a:avLst/>
          </a:prstGeom>
        </p:spPr>
        <p:txBody>
          <a:bodyPr lIns="0" tIns="0" rIns="0" bIns="0" rtlCol="0" anchor="t">
            <a:spAutoFit/>
          </a:bodyPr>
          <a:lstStyle/>
          <a:p>
            <a:pPr algn="l">
              <a:lnSpc>
                <a:spcPts val="2239"/>
              </a:lnSpc>
              <a:spcBef>
                <a:spcPct val="0"/>
              </a:spcBef>
            </a:pPr>
            <a:r>
              <a:rPr lang="en-US" sz="1599" spc="1">
                <a:solidFill>
                  <a:srgbClr val="000000"/>
                </a:solidFill>
                <a:latin typeface="Poppins"/>
                <a:ea typeface="Poppins"/>
                <a:cs typeface="Poppins"/>
                <a:sym typeface="Poppins"/>
              </a:rPr>
              <a:t>Žužemberk</a:t>
            </a:r>
          </a:p>
        </p:txBody>
      </p:sp>
      <p:sp>
        <p:nvSpPr>
          <p:cNvPr id="31" name="TextBox 31"/>
          <p:cNvSpPr txBox="1"/>
          <p:nvPr/>
        </p:nvSpPr>
        <p:spPr>
          <a:xfrm>
            <a:off x="6207418" y="4993495"/>
            <a:ext cx="2018854" cy="283247"/>
          </a:xfrm>
          <a:prstGeom prst="rect">
            <a:avLst/>
          </a:prstGeom>
        </p:spPr>
        <p:txBody>
          <a:bodyPr lIns="0" tIns="0" rIns="0" bIns="0" rtlCol="0" anchor="t">
            <a:spAutoFit/>
          </a:bodyPr>
          <a:lstStyle/>
          <a:p>
            <a:pPr algn="l">
              <a:lnSpc>
                <a:spcPts val="2239"/>
              </a:lnSpc>
              <a:spcBef>
                <a:spcPct val="0"/>
              </a:spcBef>
            </a:pPr>
            <a:r>
              <a:rPr lang="en-US" sz="1599" spc="1">
                <a:solidFill>
                  <a:srgbClr val="000000"/>
                </a:solidFill>
                <a:latin typeface="Poppins"/>
                <a:ea typeface="Poppins"/>
                <a:cs typeface="Poppins"/>
                <a:sym typeface="Poppins"/>
              </a:rPr>
              <a:t>Vsa naselja v občini</a:t>
            </a:r>
          </a:p>
        </p:txBody>
      </p:sp>
      <p:sp>
        <p:nvSpPr>
          <p:cNvPr id="32" name="TextBox 32"/>
          <p:cNvSpPr txBox="1"/>
          <p:nvPr/>
        </p:nvSpPr>
        <p:spPr>
          <a:xfrm>
            <a:off x="6207418" y="5496006"/>
            <a:ext cx="2018854" cy="283247"/>
          </a:xfrm>
          <a:prstGeom prst="rect">
            <a:avLst/>
          </a:prstGeom>
        </p:spPr>
        <p:txBody>
          <a:bodyPr lIns="0" tIns="0" rIns="0" bIns="0" rtlCol="0" anchor="t">
            <a:spAutoFit/>
          </a:bodyPr>
          <a:lstStyle/>
          <a:p>
            <a:pPr algn="l">
              <a:lnSpc>
                <a:spcPts val="2239"/>
              </a:lnSpc>
              <a:spcBef>
                <a:spcPct val="0"/>
              </a:spcBef>
            </a:pPr>
            <a:r>
              <a:rPr lang="en-US" sz="1599" spc="1">
                <a:solidFill>
                  <a:srgbClr val="000000"/>
                </a:solidFill>
                <a:latin typeface="Poppins"/>
                <a:ea typeface="Poppins"/>
                <a:cs typeface="Poppins"/>
                <a:sym typeface="Poppins"/>
              </a:rPr>
              <a:t>Vsa naselja v občini</a:t>
            </a:r>
          </a:p>
        </p:txBody>
      </p:sp>
      <p:sp>
        <p:nvSpPr>
          <p:cNvPr id="33" name="TextBox 33"/>
          <p:cNvSpPr txBox="1"/>
          <p:nvPr/>
        </p:nvSpPr>
        <p:spPr>
          <a:xfrm>
            <a:off x="6207418" y="5995592"/>
            <a:ext cx="2018854" cy="283247"/>
          </a:xfrm>
          <a:prstGeom prst="rect">
            <a:avLst/>
          </a:prstGeom>
        </p:spPr>
        <p:txBody>
          <a:bodyPr lIns="0" tIns="0" rIns="0" bIns="0" rtlCol="0" anchor="t">
            <a:spAutoFit/>
          </a:bodyPr>
          <a:lstStyle/>
          <a:p>
            <a:pPr algn="l">
              <a:lnSpc>
                <a:spcPts val="2239"/>
              </a:lnSpc>
              <a:spcBef>
                <a:spcPct val="0"/>
              </a:spcBef>
            </a:pPr>
            <a:r>
              <a:rPr lang="en-US" sz="1599" spc="1">
                <a:solidFill>
                  <a:srgbClr val="000000"/>
                </a:solidFill>
                <a:latin typeface="Poppins"/>
                <a:ea typeface="Poppins"/>
                <a:cs typeface="Poppins"/>
                <a:sym typeface="Poppins"/>
              </a:rPr>
              <a:t>Vsa naselja v občini</a:t>
            </a:r>
          </a:p>
        </p:txBody>
      </p:sp>
      <p:sp>
        <p:nvSpPr>
          <p:cNvPr id="34" name="TextBox 34"/>
          <p:cNvSpPr txBox="1"/>
          <p:nvPr/>
        </p:nvSpPr>
        <p:spPr>
          <a:xfrm>
            <a:off x="6207418" y="6495177"/>
            <a:ext cx="2018854" cy="283247"/>
          </a:xfrm>
          <a:prstGeom prst="rect">
            <a:avLst/>
          </a:prstGeom>
        </p:spPr>
        <p:txBody>
          <a:bodyPr lIns="0" tIns="0" rIns="0" bIns="0" rtlCol="0" anchor="t">
            <a:spAutoFit/>
          </a:bodyPr>
          <a:lstStyle/>
          <a:p>
            <a:pPr algn="l">
              <a:lnSpc>
                <a:spcPts val="2239"/>
              </a:lnSpc>
              <a:spcBef>
                <a:spcPct val="0"/>
              </a:spcBef>
            </a:pPr>
            <a:r>
              <a:rPr lang="en-US" sz="1599" spc="1">
                <a:solidFill>
                  <a:srgbClr val="000000"/>
                </a:solidFill>
                <a:latin typeface="Poppins"/>
                <a:ea typeface="Poppins"/>
                <a:cs typeface="Poppins"/>
                <a:sym typeface="Poppins"/>
              </a:rPr>
              <a:t>Vsa naselja v občini</a:t>
            </a:r>
          </a:p>
        </p:txBody>
      </p:sp>
      <p:sp>
        <p:nvSpPr>
          <p:cNvPr id="35" name="TextBox 35"/>
          <p:cNvSpPr txBox="1"/>
          <p:nvPr/>
        </p:nvSpPr>
        <p:spPr>
          <a:xfrm>
            <a:off x="2307789" y="7625710"/>
            <a:ext cx="7022634" cy="559509"/>
          </a:xfrm>
          <a:prstGeom prst="rect">
            <a:avLst/>
          </a:prstGeom>
        </p:spPr>
        <p:txBody>
          <a:bodyPr lIns="0" tIns="0" rIns="0" bIns="0" rtlCol="0" anchor="t">
            <a:spAutoFit/>
          </a:bodyPr>
          <a:lstStyle/>
          <a:p>
            <a:pPr algn="just">
              <a:lnSpc>
                <a:spcPts val="2239"/>
              </a:lnSpc>
              <a:spcBef>
                <a:spcPct val="0"/>
              </a:spcBef>
            </a:pPr>
            <a:r>
              <a:rPr lang="en-US" sz="1599" b="1" spc="1">
                <a:solidFill>
                  <a:srgbClr val="000000"/>
                </a:solidFill>
                <a:latin typeface="Poppins Bold"/>
                <a:ea typeface="Poppins Bold"/>
                <a:cs typeface="Poppins Bold"/>
                <a:sym typeface="Poppins Bold"/>
              </a:rPr>
              <a:t>Aktivnosti promocije</a:t>
            </a:r>
            <a:r>
              <a:rPr lang="en-US" sz="1599" spc="1">
                <a:solidFill>
                  <a:srgbClr val="000000"/>
                </a:solidFill>
                <a:latin typeface="Poppins"/>
                <a:ea typeface="Poppins"/>
                <a:cs typeface="Poppins"/>
                <a:sym typeface="Poppins"/>
              </a:rPr>
              <a:t> projekta so upravičene tudi zunaj območja LAS </a:t>
            </a:r>
            <a:r>
              <a:rPr lang="en-US" sz="1599" b="1" spc="1">
                <a:solidFill>
                  <a:srgbClr val="000000"/>
                </a:solidFill>
                <a:latin typeface="Poppins Bold"/>
                <a:ea typeface="Poppins Bold"/>
                <a:cs typeface="Poppins Bold"/>
                <a:sym typeface="Poppins Bold"/>
              </a:rPr>
              <a:t>na celotnem območju Republike Slovenije.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3811</Words>
  <Application>Microsoft Office PowerPoint</Application>
  <PresentationFormat>Po meri</PresentationFormat>
  <Paragraphs>411</Paragraphs>
  <Slides>27</Slides>
  <Notes>0</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27</vt:i4>
      </vt:variant>
    </vt:vector>
  </HeadingPairs>
  <TitlesOfParts>
    <vt:vector size="36" baseType="lpstr">
      <vt:lpstr>Poppins</vt:lpstr>
      <vt:lpstr>Poppins Bold Italics</vt:lpstr>
      <vt:lpstr>Poppins Bold</vt:lpstr>
      <vt:lpstr>Georgia Italics</vt:lpstr>
      <vt:lpstr>Poppins Italics</vt:lpstr>
      <vt:lpstr>Calibri</vt:lpstr>
      <vt:lpstr>Calibri (MS) Bold</vt:lpstr>
      <vt:lpstr>Arial</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javni poziv (ESRR) - Predstavitev</dc:title>
  <dc:creator>Joži Sinur</dc:creator>
  <cp:lastModifiedBy>Joži Sinur</cp:lastModifiedBy>
  <cp:revision>1</cp:revision>
  <dcterms:created xsi:type="dcterms:W3CDTF">2006-08-16T00:00:00Z</dcterms:created>
  <dcterms:modified xsi:type="dcterms:W3CDTF">2026-06-09T08:50:09Z</dcterms:modified>
  <dc:identifier>DAHLZhQ-Ppw</dc:identifier>
</cp:coreProperties>
</file>